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60" r:id="rId2"/>
    <p:sldId id="261" r:id="rId3"/>
  </p:sldIdLst>
  <p:sldSz cx="9144000" cy="6858000" type="letter"/>
  <p:notesSz cx="6858000" cy="12039600"/>
  <p:defaultTextStyle>
    <a:defPPr>
      <a:defRPr lang="es-ES_tradnl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20">
          <p15:clr>
            <a:srgbClr val="A4A3A4"/>
          </p15:clr>
        </p15:guide>
        <p15:guide id="2" pos="301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1428" y="66"/>
      </p:cViewPr>
      <p:guideLst>
        <p:guide orient="horz" pos="2220"/>
        <p:guide pos="301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5984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105238" tIns="52619" rIns="105238" bIns="52619" numCol="1" anchor="t" anchorCtr="0" compatLnSpc="1">
            <a:prstTxWarp prst="textNoShape">
              <a:avLst/>
            </a:prstTxWarp>
          </a:bodyPr>
          <a:lstStyle>
            <a:lvl1pPr defTabSz="1052513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5984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105238" tIns="52619" rIns="105238" bIns="52619" numCol="1" anchor="t" anchorCtr="0" compatLnSpc="1">
            <a:prstTxWarp prst="textNoShape">
              <a:avLst/>
            </a:prstTxWarp>
          </a:bodyPr>
          <a:lstStyle>
            <a:lvl1pPr algn="r" defTabSz="1052513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11479213"/>
            <a:ext cx="2971800" cy="6000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105238" tIns="52619" rIns="105238" bIns="52619" numCol="1" anchor="b" anchorCtr="0" compatLnSpc="1">
            <a:prstTxWarp prst="textNoShape">
              <a:avLst/>
            </a:prstTxWarp>
          </a:bodyPr>
          <a:lstStyle>
            <a:lvl1pPr defTabSz="1052513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11479213"/>
            <a:ext cx="2971800" cy="6000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105238" tIns="52619" rIns="105238" bIns="52619" numCol="1" anchor="b" anchorCtr="0" compatLnSpc="1">
            <a:prstTxWarp prst="textNoShape">
              <a:avLst/>
            </a:prstTxWarp>
          </a:bodyPr>
          <a:lstStyle>
            <a:lvl1pPr algn="r" defTabSz="1052513">
              <a:defRPr sz="1400" smtClean="0"/>
            </a:lvl1pPr>
          </a:lstStyle>
          <a:p>
            <a:pPr>
              <a:defRPr/>
            </a:pPr>
            <a:fld id="{A1A871EA-EFA7-4BDF-B07A-6B7A5872D499}" type="slidenum">
              <a:rPr lang="es-ES_tradnl" altLang="es-MX"/>
              <a:pPr>
                <a:defRPr/>
              </a:pPr>
              <a:t>‹Nº›</a:t>
            </a:fld>
            <a:endParaRPr lang="es-ES_tradnl" altLang="es-MX"/>
          </a:p>
        </p:txBody>
      </p:sp>
    </p:spTree>
    <p:extLst>
      <p:ext uri="{BB962C8B-B14F-4D97-AF65-F5344CB8AC3E}">
        <p14:creationId xmlns:p14="http://schemas.microsoft.com/office/powerpoint/2010/main" val="14424596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907719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176748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054109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955118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46839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10440015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430408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174150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218622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757990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4215118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20034874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8"/>
          <p:cNvSpPr>
            <a:spLocks noChangeArrowheads="1"/>
          </p:cNvSpPr>
          <p:nvPr/>
        </p:nvSpPr>
        <p:spPr bwMode="auto">
          <a:xfrm>
            <a:off x="0" y="1588"/>
            <a:ext cx="9144000" cy="6702425"/>
          </a:xfrm>
          <a:prstGeom prst="rect">
            <a:avLst/>
          </a:prstGeom>
          <a:noFill/>
          <a:ln w="3175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endParaRPr lang="es-ES" altLang="es-MX" smtClean="0"/>
          </a:p>
        </p:txBody>
      </p:sp>
      <p:sp>
        <p:nvSpPr>
          <p:cNvPr id="1027" name="Rectangle 9"/>
          <p:cNvSpPr>
            <a:spLocks noChangeArrowheads="1"/>
          </p:cNvSpPr>
          <p:nvPr/>
        </p:nvSpPr>
        <p:spPr bwMode="auto">
          <a:xfrm>
            <a:off x="8210550" y="6681788"/>
            <a:ext cx="927100" cy="41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lang="es-ES_tradnl" altLang="es-MX" sz="900" b="1" dirty="0" smtClean="0"/>
              <a:t>SIS-2017</a:t>
            </a:r>
          </a:p>
          <a:p>
            <a:pPr algn="r" eaLnBrk="1" hangingPunct="1">
              <a:spcBef>
                <a:spcPct val="50000"/>
              </a:spcBef>
              <a:defRPr/>
            </a:pPr>
            <a:endParaRPr lang="es-ES_tradnl" altLang="es-MX" sz="800" b="1" dirty="0" smtClean="0"/>
          </a:p>
        </p:txBody>
      </p:sp>
      <p:sp>
        <p:nvSpPr>
          <p:cNvPr id="1028" name="Text Box 25"/>
          <p:cNvSpPr txBox="1">
            <a:spLocks noChangeArrowheads="1"/>
          </p:cNvSpPr>
          <p:nvPr userDrawn="1"/>
        </p:nvSpPr>
        <p:spPr bwMode="auto">
          <a:xfrm>
            <a:off x="6764338" y="41275"/>
            <a:ext cx="23034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defRPr/>
            </a:pPr>
            <a:r>
              <a:rPr lang="es-ES_tradnl" sz="1200" b="1" dirty="0" smtClean="0"/>
              <a:t>INFORME DE JURISDICCIÓN</a:t>
            </a:r>
          </a:p>
          <a:p>
            <a:pPr algn="ctr">
              <a:defRPr/>
            </a:pPr>
            <a:r>
              <a:rPr lang="es-ES_tradnl" sz="1200" b="1" dirty="0" smtClean="0"/>
              <a:t>SINBA-SIS-A4</a:t>
            </a:r>
            <a:endParaRPr lang="es-ES_tradnl" sz="1200" dirty="0" smtClean="0"/>
          </a:p>
        </p:txBody>
      </p:sp>
      <p:sp>
        <p:nvSpPr>
          <p:cNvPr id="1029" name="Text Box 26"/>
          <p:cNvSpPr txBox="1">
            <a:spLocks noChangeArrowheads="1"/>
          </p:cNvSpPr>
          <p:nvPr userDrawn="1"/>
        </p:nvSpPr>
        <p:spPr bwMode="auto">
          <a:xfrm>
            <a:off x="1143000" y="76200"/>
            <a:ext cx="56483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defRPr/>
            </a:pPr>
            <a:r>
              <a:rPr lang="es-ES_tradnl" sz="1000" b="1" smtClean="0"/>
              <a:t>ESTRATEGIA DE EXTENSIÓN DE COBERTURA</a:t>
            </a:r>
          </a:p>
          <a:p>
            <a:pPr algn="ctr">
              <a:defRPr/>
            </a:pPr>
            <a:r>
              <a:rPr lang="es-ES_tradnl" sz="1000" b="1" smtClean="0"/>
              <a:t>Actividades varias</a:t>
            </a:r>
            <a:endParaRPr lang="es-ES" sz="1000" b="1" smtClean="0"/>
          </a:p>
        </p:txBody>
      </p:sp>
      <p:pic>
        <p:nvPicPr>
          <p:cNvPr id="1030" name="1 Imagen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13" y="34925"/>
            <a:ext cx="1463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762000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defTabSz="762000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Line 16"/>
          <p:cNvSpPr>
            <a:spLocks noChangeShapeType="1"/>
          </p:cNvSpPr>
          <p:nvPr/>
        </p:nvSpPr>
        <p:spPr bwMode="auto">
          <a:xfrm flipH="1">
            <a:off x="0" y="835025"/>
            <a:ext cx="9144000" cy="0"/>
          </a:xfrm>
          <a:prstGeom prst="line">
            <a:avLst/>
          </a:prstGeom>
          <a:noFill/>
          <a:ln w="25399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075" name="Rectangle 74"/>
          <p:cNvSpPr>
            <a:spLocks noChangeArrowheads="1"/>
          </p:cNvSpPr>
          <p:nvPr/>
        </p:nvSpPr>
        <p:spPr bwMode="auto">
          <a:xfrm>
            <a:off x="-28575" y="6672263"/>
            <a:ext cx="800100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_tradnl" altLang="es-MX" sz="800" b="1"/>
              <a:t>ANVERSO</a:t>
            </a:r>
          </a:p>
        </p:txBody>
      </p:sp>
      <p:sp>
        <p:nvSpPr>
          <p:cNvPr id="3076" name="Line 90"/>
          <p:cNvSpPr>
            <a:spLocks noChangeShapeType="1"/>
          </p:cNvSpPr>
          <p:nvPr/>
        </p:nvSpPr>
        <p:spPr bwMode="auto">
          <a:xfrm>
            <a:off x="0" y="1536700"/>
            <a:ext cx="914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077" name="Line 325"/>
          <p:cNvSpPr>
            <a:spLocks noChangeShapeType="1"/>
          </p:cNvSpPr>
          <p:nvPr/>
        </p:nvSpPr>
        <p:spPr bwMode="auto">
          <a:xfrm>
            <a:off x="0" y="6169025"/>
            <a:ext cx="9144000" cy="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078" name="Line 326"/>
          <p:cNvSpPr>
            <a:spLocks noChangeShapeType="1"/>
          </p:cNvSpPr>
          <p:nvPr/>
        </p:nvSpPr>
        <p:spPr bwMode="auto">
          <a:xfrm>
            <a:off x="0" y="6451600"/>
            <a:ext cx="9144000" cy="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079" name="Text Box 327"/>
          <p:cNvSpPr txBox="1">
            <a:spLocks noChangeArrowheads="1"/>
          </p:cNvSpPr>
          <p:nvPr/>
        </p:nvSpPr>
        <p:spPr bwMode="auto">
          <a:xfrm>
            <a:off x="85725" y="939800"/>
            <a:ext cx="9115425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s-ES_tradnl" altLang="es-MX" sz="900" b="1"/>
              <a:t>I.  JURISDICCIÓN: __________________________________________	INFORMACIÓN CORRESPONDIENTE A:   MES: ___________________  AÑO: _____________   	  						</a:t>
            </a:r>
          </a:p>
          <a:p>
            <a:r>
              <a:rPr lang="es-ES_tradnl" altLang="es-MX" sz="900" b="1"/>
              <a:t>						RESPONSABLE DE LA INFORMACIÓN:	 __________________________________________</a:t>
            </a:r>
          </a:p>
        </p:txBody>
      </p:sp>
      <p:sp>
        <p:nvSpPr>
          <p:cNvPr id="3080" name="Line 26"/>
          <p:cNvSpPr>
            <a:spLocks noChangeShapeType="1"/>
          </p:cNvSpPr>
          <p:nvPr/>
        </p:nvSpPr>
        <p:spPr bwMode="auto">
          <a:xfrm>
            <a:off x="0" y="5084763"/>
            <a:ext cx="9144000" cy="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081" name="Line 27"/>
          <p:cNvSpPr>
            <a:spLocks noChangeShapeType="1"/>
          </p:cNvSpPr>
          <p:nvPr/>
        </p:nvSpPr>
        <p:spPr bwMode="auto">
          <a:xfrm>
            <a:off x="0" y="5383213"/>
            <a:ext cx="9144000" cy="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082" name="Line 32"/>
          <p:cNvSpPr>
            <a:spLocks noChangeShapeType="1"/>
          </p:cNvSpPr>
          <p:nvPr/>
        </p:nvSpPr>
        <p:spPr bwMode="auto">
          <a:xfrm>
            <a:off x="0" y="4462463"/>
            <a:ext cx="9144000" cy="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083" name="Line 137"/>
          <p:cNvSpPr>
            <a:spLocks noChangeShapeType="1"/>
          </p:cNvSpPr>
          <p:nvPr/>
        </p:nvSpPr>
        <p:spPr bwMode="auto">
          <a:xfrm>
            <a:off x="0" y="4154488"/>
            <a:ext cx="914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084" name="Line 154"/>
          <p:cNvSpPr>
            <a:spLocks noChangeShapeType="1"/>
          </p:cNvSpPr>
          <p:nvPr/>
        </p:nvSpPr>
        <p:spPr bwMode="auto">
          <a:xfrm>
            <a:off x="0" y="3233738"/>
            <a:ext cx="914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085" name="Line 155"/>
          <p:cNvSpPr>
            <a:spLocks noChangeShapeType="1"/>
          </p:cNvSpPr>
          <p:nvPr/>
        </p:nvSpPr>
        <p:spPr bwMode="auto">
          <a:xfrm>
            <a:off x="0" y="3543300"/>
            <a:ext cx="914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086" name="Line 156"/>
          <p:cNvSpPr>
            <a:spLocks noChangeShapeType="1"/>
          </p:cNvSpPr>
          <p:nvPr/>
        </p:nvSpPr>
        <p:spPr bwMode="auto">
          <a:xfrm>
            <a:off x="0" y="3854450"/>
            <a:ext cx="914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087" name="Line 133"/>
          <p:cNvSpPr>
            <a:spLocks noChangeShapeType="1"/>
          </p:cNvSpPr>
          <p:nvPr/>
        </p:nvSpPr>
        <p:spPr bwMode="auto">
          <a:xfrm>
            <a:off x="0" y="2322513"/>
            <a:ext cx="914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088" name="Line 135"/>
          <p:cNvSpPr>
            <a:spLocks noChangeShapeType="1"/>
          </p:cNvSpPr>
          <p:nvPr/>
        </p:nvSpPr>
        <p:spPr bwMode="auto">
          <a:xfrm>
            <a:off x="0" y="2622550"/>
            <a:ext cx="91281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089" name="Line 216"/>
          <p:cNvSpPr>
            <a:spLocks noChangeShapeType="1"/>
          </p:cNvSpPr>
          <p:nvPr/>
        </p:nvSpPr>
        <p:spPr bwMode="auto">
          <a:xfrm>
            <a:off x="0" y="2924175"/>
            <a:ext cx="914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090" name="Line 301"/>
          <p:cNvSpPr>
            <a:spLocks noChangeShapeType="1"/>
          </p:cNvSpPr>
          <p:nvPr/>
        </p:nvSpPr>
        <p:spPr bwMode="auto">
          <a:xfrm>
            <a:off x="0" y="4764088"/>
            <a:ext cx="9144000" cy="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091" name="Line 302"/>
          <p:cNvSpPr>
            <a:spLocks noChangeShapeType="1"/>
          </p:cNvSpPr>
          <p:nvPr/>
        </p:nvSpPr>
        <p:spPr bwMode="auto">
          <a:xfrm>
            <a:off x="0" y="5684838"/>
            <a:ext cx="9144000" cy="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092" name="Line 303"/>
          <p:cNvSpPr>
            <a:spLocks noChangeShapeType="1"/>
          </p:cNvSpPr>
          <p:nvPr/>
        </p:nvSpPr>
        <p:spPr bwMode="auto">
          <a:xfrm>
            <a:off x="0" y="6003925"/>
            <a:ext cx="9144000" cy="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093" name="Text Box 382"/>
          <p:cNvSpPr txBox="1">
            <a:spLocks noChangeArrowheads="1"/>
          </p:cNvSpPr>
          <p:nvPr/>
        </p:nvSpPr>
        <p:spPr bwMode="auto">
          <a:xfrm rot="-5400000">
            <a:off x="719138" y="979487"/>
            <a:ext cx="458788" cy="595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6000"/>
              </a:spcBef>
            </a:pPr>
            <a:endParaRPr lang="es-MX" altLang="es-MX" sz="1600" b="1"/>
          </a:p>
          <a:p>
            <a:pPr>
              <a:spcBef>
                <a:spcPct val="6000"/>
              </a:spcBef>
            </a:pPr>
            <a:endParaRPr lang="es-ES" altLang="es-MX" sz="1600" b="1"/>
          </a:p>
        </p:txBody>
      </p:sp>
      <p:sp>
        <p:nvSpPr>
          <p:cNvPr id="3094" name="Text Box 465"/>
          <p:cNvSpPr txBox="1">
            <a:spLocks noChangeArrowheads="1"/>
          </p:cNvSpPr>
          <p:nvPr/>
        </p:nvSpPr>
        <p:spPr bwMode="auto">
          <a:xfrm>
            <a:off x="0" y="6208713"/>
            <a:ext cx="1476375" cy="230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900" b="1"/>
              <a:t>TOTAL</a:t>
            </a:r>
          </a:p>
        </p:txBody>
      </p:sp>
      <p:grpSp>
        <p:nvGrpSpPr>
          <p:cNvPr id="3095" name="Group 552"/>
          <p:cNvGrpSpPr>
            <a:grpSpLocks/>
          </p:cNvGrpSpPr>
          <p:nvPr/>
        </p:nvGrpSpPr>
        <p:grpSpPr bwMode="auto">
          <a:xfrm>
            <a:off x="0" y="1597025"/>
            <a:ext cx="9159875" cy="658813"/>
            <a:chOff x="0" y="1006"/>
            <a:chExt cx="5770" cy="415"/>
          </a:xfrm>
        </p:grpSpPr>
        <p:sp>
          <p:nvSpPr>
            <p:cNvPr id="3132" name="Line 210"/>
            <p:cNvSpPr>
              <a:spLocks noChangeShapeType="1"/>
            </p:cNvSpPr>
            <p:nvPr/>
          </p:nvSpPr>
          <p:spPr bwMode="auto">
            <a:xfrm>
              <a:off x="0" y="1030"/>
              <a:ext cx="576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3133" name="Rectangle 213"/>
            <p:cNvSpPr>
              <a:spLocks noChangeArrowheads="1"/>
            </p:cNvSpPr>
            <p:nvPr/>
          </p:nvSpPr>
          <p:spPr bwMode="auto">
            <a:xfrm>
              <a:off x="0" y="1100"/>
              <a:ext cx="930" cy="1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defTabSz="762000">
                <a:tabLst>
                  <a:tab pos="1905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762000">
                <a:tabLst>
                  <a:tab pos="1905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762000">
                <a:tabLst>
                  <a:tab pos="1905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762000">
                <a:tabLst>
                  <a:tab pos="1905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762000">
                <a:tabLst>
                  <a:tab pos="1905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905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905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905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905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s-ES_tradnl" altLang="es-MX" sz="900" b="1"/>
                <a:t>II. MÓDULO</a:t>
              </a:r>
              <a:endParaRPr lang="es-ES" altLang="es-MX" sz="900" b="1"/>
            </a:p>
          </p:txBody>
        </p:sp>
        <p:sp>
          <p:nvSpPr>
            <p:cNvPr id="3134" name="Line 339"/>
            <p:cNvSpPr>
              <a:spLocks noChangeShapeType="1"/>
            </p:cNvSpPr>
            <p:nvPr/>
          </p:nvSpPr>
          <p:spPr bwMode="auto">
            <a:xfrm>
              <a:off x="0" y="1396"/>
              <a:ext cx="576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3135" name="Text Box 466"/>
            <p:cNvSpPr txBox="1">
              <a:spLocks noChangeArrowheads="1"/>
            </p:cNvSpPr>
            <p:nvPr/>
          </p:nvSpPr>
          <p:spPr bwMode="auto">
            <a:xfrm>
              <a:off x="1734" y="1203"/>
              <a:ext cx="239" cy="1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lnSpc>
                  <a:spcPct val="90000"/>
                </a:lnSpc>
              </a:pPr>
              <a:r>
                <a:rPr lang="es-ES_tradnl" altLang="es-MX" sz="700"/>
                <a:t>20 Y</a:t>
              </a:r>
            </a:p>
            <a:p>
              <a:pPr algn="ctr">
                <a:lnSpc>
                  <a:spcPct val="90000"/>
                </a:lnSpc>
              </a:pPr>
              <a:r>
                <a:rPr lang="es-ES_tradnl" altLang="es-MX" sz="700"/>
                <a:t>MÁS</a:t>
              </a:r>
            </a:p>
          </p:txBody>
        </p:sp>
        <p:sp>
          <p:nvSpPr>
            <p:cNvPr id="3136" name="Text Box 467"/>
            <p:cNvSpPr txBox="1">
              <a:spLocks noChangeArrowheads="1"/>
            </p:cNvSpPr>
            <p:nvPr/>
          </p:nvSpPr>
          <p:spPr bwMode="auto">
            <a:xfrm>
              <a:off x="1208" y="1227"/>
              <a:ext cx="247" cy="1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lnSpc>
                  <a:spcPct val="90000"/>
                </a:lnSpc>
              </a:pPr>
              <a:r>
                <a:rPr lang="es-ES_tradnl" altLang="es-MX" sz="700"/>
                <a:t>5 A 9</a:t>
              </a:r>
            </a:p>
          </p:txBody>
        </p:sp>
        <p:sp>
          <p:nvSpPr>
            <p:cNvPr id="3137" name="Text Box 468"/>
            <p:cNvSpPr txBox="1">
              <a:spLocks noChangeArrowheads="1"/>
            </p:cNvSpPr>
            <p:nvPr/>
          </p:nvSpPr>
          <p:spPr bwMode="auto">
            <a:xfrm>
              <a:off x="934" y="1053"/>
              <a:ext cx="1061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s-ES_tradnl" altLang="es-MX" sz="800"/>
                <a:t>EDAD (AÑOS)</a:t>
              </a:r>
            </a:p>
          </p:txBody>
        </p:sp>
        <p:sp>
          <p:nvSpPr>
            <p:cNvPr id="3138" name="Text Box 469"/>
            <p:cNvSpPr txBox="1">
              <a:spLocks noChangeArrowheads="1"/>
            </p:cNvSpPr>
            <p:nvPr/>
          </p:nvSpPr>
          <p:spPr bwMode="auto">
            <a:xfrm>
              <a:off x="905" y="1197"/>
              <a:ext cx="324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s-ES_tradnl" altLang="es-MX" sz="700"/>
                <a:t>MENOR DE 5</a:t>
              </a:r>
              <a:endParaRPr lang="es-ES_tradnl" altLang="es-MX"/>
            </a:p>
          </p:txBody>
        </p:sp>
        <p:sp>
          <p:nvSpPr>
            <p:cNvPr id="3139" name="Text Box 470"/>
            <p:cNvSpPr txBox="1">
              <a:spLocks noChangeArrowheads="1"/>
            </p:cNvSpPr>
            <p:nvPr/>
          </p:nvSpPr>
          <p:spPr bwMode="auto">
            <a:xfrm>
              <a:off x="1424" y="1230"/>
              <a:ext cx="309" cy="1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lnSpc>
                  <a:spcPct val="90000"/>
                </a:lnSpc>
              </a:pPr>
              <a:r>
                <a:rPr lang="es-ES_tradnl" altLang="es-MX" sz="700"/>
                <a:t>10 A 19</a:t>
              </a:r>
            </a:p>
          </p:txBody>
        </p:sp>
        <p:sp>
          <p:nvSpPr>
            <p:cNvPr id="3140" name="Line 471"/>
            <p:cNvSpPr>
              <a:spLocks noChangeShapeType="1"/>
            </p:cNvSpPr>
            <p:nvPr/>
          </p:nvSpPr>
          <p:spPr bwMode="auto">
            <a:xfrm>
              <a:off x="2820" y="1192"/>
              <a:ext cx="159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3141" name="Text Box 472"/>
            <p:cNvSpPr txBox="1">
              <a:spLocks noChangeArrowheads="1"/>
            </p:cNvSpPr>
            <p:nvPr/>
          </p:nvSpPr>
          <p:spPr bwMode="auto">
            <a:xfrm>
              <a:off x="2277" y="1007"/>
              <a:ext cx="2125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s-ES_tradnl" altLang="es-MX" sz="800"/>
                <a:t>MOTIVO DE LA ATENCIÓN</a:t>
              </a:r>
              <a:endParaRPr lang="es-ES_tradnl" altLang="es-MX" sz="700"/>
            </a:p>
          </p:txBody>
        </p:sp>
        <p:sp>
          <p:nvSpPr>
            <p:cNvPr id="3142" name="Line 474"/>
            <p:cNvSpPr>
              <a:spLocks noChangeShapeType="1"/>
            </p:cNvSpPr>
            <p:nvPr/>
          </p:nvSpPr>
          <p:spPr bwMode="auto">
            <a:xfrm>
              <a:off x="1198" y="1200"/>
              <a:ext cx="0" cy="19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3143" name="Line 475"/>
            <p:cNvSpPr>
              <a:spLocks noChangeShapeType="1"/>
            </p:cNvSpPr>
            <p:nvPr/>
          </p:nvSpPr>
          <p:spPr bwMode="auto">
            <a:xfrm>
              <a:off x="1455" y="1193"/>
              <a:ext cx="3" cy="20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3144" name="Line 476"/>
            <p:cNvSpPr>
              <a:spLocks noChangeShapeType="1"/>
            </p:cNvSpPr>
            <p:nvPr/>
          </p:nvSpPr>
          <p:spPr bwMode="auto">
            <a:xfrm>
              <a:off x="1719" y="1197"/>
              <a:ext cx="0" cy="19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3145" name="Line 477"/>
            <p:cNvSpPr>
              <a:spLocks noChangeShapeType="1"/>
            </p:cNvSpPr>
            <p:nvPr/>
          </p:nvSpPr>
          <p:spPr bwMode="auto">
            <a:xfrm>
              <a:off x="2518" y="1121"/>
              <a:ext cx="0" cy="27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3146" name="Line 478"/>
            <p:cNvSpPr>
              <a:spLocks noChangeShapeType="1"/>
            </p:cNvSpPr>
            <p:nvPr/>
          </p:nvSpPr>
          <p:spPr bwMode="auto">
            <a:xfrm>
              <a:off x="3076" y="1197"/>
              <a:ext cx="0" cy="19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3147" name="Line 479"/>
            <p:cNvSpPr>
              <a:spLocks noChangeShapeType="1"/>
            </p:cNvSpPr>
            <p:nvPr/>
          </p:nvSpPr>
          <p:spPr bwMode="auto">
            <a:xfrm flipH="1">
              <a:off x="3349" y="1123"/>
              <a:ext cx="7" cy="26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3148" name="Line 480"/>
            <p:cNvSpPr>
              <a:spLocks noChangeShapeType="1"/>
            </p:cNvSpPr>
            <p:nvPr/>
          </p:nvSpPr>
          <p:spPr bwMode="auto">
            <a:xfrm flipH="1">
              <a:off x="3607" y="1193"/>
              <a:ext cx="2" cy="20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3149" name="Text Box 482"/>
            <p:cNvSpPr txBox="1">
              <a:spLocks noChangeArrowheads="1"/>
            </p:cNvSpPr>
            <p:nvPr/>
          </p:nvSpPr>
          <p:spPr bwMode="auto">
            <a:xfrm>
              <a:off x="3304" y="1207"/>
              <a:ext cx="345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s-ES_tradnl" altLang="es-MX" sz="700"/>
                <a:t>TUBER-</a:t>
              </a:r>
            </a:p>
            <a:p>
              <a:pPr algn="ctr"/>
              <a:r>
                <a:rPr lang="es-ES_tradnl" altLang="es-MX" sz="700"/>
                <a:t>CULOSA</a:t>
              </a:r>
              <a:endParaRPr lang="es-ES_tradnl" altLang="es-MX"/>
            </a:p>
          </p:txBody>
        </p:sp>
        <p:sp>
          <p:nvSpPr>
            <p:cNvPr id="3150" name="Line 483"/>
            <p:cNvSpPr>
              <a:spLocks noChangeShapeType="1"/>
            </p:cNvSpPr>
            <p:nvPr/>
          </p:nvSpPr>
          <p:spPr bwMode="auto">
            <a:xfrm>
              <a:off x="1985" y="1031"/>
              <a:ext cx="0" cy="36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3151" name="Line 484"/>
            <p:cNvSpPr>
              <a:spLocks noChangeShapeType="1"/>
            </p:cNvSpPr>
            <p:nvPr/>
          </p:nvSpPr>
          <p:spPr bwMode="auto">
            <a:xfrm>
              <a:off x="2256" y="1030"/>
              <a:ext cx="0" cy="3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3152" name="Line 485"/>
            <p:cNvSpPr>
              <a:spLocks noChangeShapeType="1"/>
            </p:cNvSpPr>
            <p:nvPr/>
          </p:nvSpPr>
          <p:spPr bwMode="auto">
            <a:xfrm>
              <a:off x="933" y="1194"/>
              <a:ext cx="1049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3153" name="Text Box 486"/>
            <p:cNvSpPr txBox="1">
              <a:spLocks noChangeArrowheads="1"/>
            </p:cNvSpPr>
            <p:nvPr/>
          </p:nvSpPr>
          <p:spPr bwMode="auto">
            <a:xfrm>
              <a:off x="1943" y="1068"/>
              <a:ext cx="368" cy="2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s-ES_tradnl" altLang="es-MX" sz="800"/>
                <a:t>VISITA</a:t>
              </a:r>
            </a:p>
            <a:p>
              <a:pPr algn="ctr"/>
              <a:r>
                <a:rPr lang="es-ES_tradnl" altLang="es-MX" sz="800"/>
                <a:t>DOMICI-</a:t>
              </a:r>
            </a:p>
            <a:p>
              <a:pPr algn="ctr"/>
              <a:r>
                <a:rPr lang="es-ES_tradnl" altLang="es-MX" sz="800"/>
                <a:t>LIARIA</a:t>
              </a:r>
              <a:endParaRPr lang="es-ES_tradnl" altLang="es-MX"/>
            </a:p>
          </p:txBody>
        </p:sp>
        <p:sp>
          <p:nvSpPr>
            <p:cNvPr id="3154" name="Line 488"/>
            <p:cNvSpPr>
              <a:spLocks noChangeShapeType="1"/>
            </p:cNvSpPr>
            <p:nvPr/>
          </p:nvSpPr>
          <p:spPr bwMode="auto">
            <a:xfrm>
              <a:off x="2817" y="1118"/>
              <a:ext cx="0" cy="27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3155" name="Text Box 489"/>
            <p:cNvSpPr txBox="1">
              <a:spLocks noChangeArrowheads="1"/>
            </p:cNvSpPr>
            <p:nvPr/>
          </p:nvSpPr>
          <p:spPr bwMode="auto">
            <a:xfrm>
              <a:off x="2222" y="1110"/>
              <a:ext cx="328" cy="3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lnSpc>
                  <a:spcPct val="90000"/>
                </a:lnSpc>
              </a:pPr>
              <a:r>
                <a:rPr lang="es-ES_tradnl" altLang="es-MX" sz="700"/>
                <a:t>CURA-</a:t>
              </a:r>
            </a:p>
            <a:p>
              <a:pPr algn="ctr">
                <a:lnSpc>
                  <a:spcPct val="90000"/>
                </a:lnSpc>
              </a:pPr>
              <a:r>
                <a:rPr lang="es-ES_tradnl" altLang="es-MX" sz="700"/>
                <a:t>CIÓN</a:t>
              </a:r>
            </a:p>
            <a:p>
              <a:pPr algn="ctr">
                <a:lnSpc>
                  <a:spcPct val="90000"/>
                </a:lnSpc>
              </a:pPr>
              <a:r>
                <a:rPr lang="es-ES_tradnl" altLang="es-MX" sz="700"/>
                <a:t>DE</a:t>
              </a:r>
            </a:p>
            <a:p>
              <a:pPr algn="ctr">
                <a:lnSpc>
                  <a:spcPct val="90000"/>
                </a:lnSpc>
              </a:pPr>
              <a:r>
                <a:rPr lang="es-ES_tradnl" altLang="es-MX" sz="700"/>
                <a:t>HERIDA</a:t>
              </a:r>
            </a:p>
          </p:txBody>
        </p:sp>
        <p:sp>
          <p:nvSpPr>
            <p:cNvPr id="3156" name="Text Box 490"/>
            <p:cNvSpPr txBox="1">
              <a:spLocks noChangeArrowheads="1"/>
            </p:cNvSpPr>
            <p:nvPr/>
          </p:nvSpPr>
          <p:spPr bwMode="auto">
            <a:xfrm>
              <a:off x="2474" y="1123"/>
              <a:ext cx="388" cy="2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s-ES_tradnl" altLang="es-MX" sz="700"/>
                <a:t>PERSONA</a:t>
              </a:r>
            </a:p>
            <a:p>
              <a:pPr algn="ctr"/>
              <a:r>
                <a:rPr lang="es-ES_tradnl" altLang="es-MX" sz="700"/>
                <a:t>ENFERMA</a:t>
              </a:r>
            </a:p>
            <a:p>
              <a:pPr algn="ctr"/>
              <a:r>
                <a:rPr lang="es-ES_tradnl" altLang="es-MX" sz="700"/>
                <a:t>TRATADA</a:t>
              </a:r>
              <a:endParaRPr lang="es-ES_tradnl" altLang="es-MX"/>
            </a:p>
          </p:txBody>
        </p:sp>
        <p:sp>
          <p:nvSpPr>
            <p:cNvPr id="3157" name="Text Box 491"/>
            <p:cNvSpPr txBox="1">
              <a:spLocks noChangeArrowheads="1"/>
            </p:cNvSpPr>
            <p:nvPr/>
          </p:nvSpPr>
          <p:spPr bwMode="auto">
            <a:xfrm>
              <a:off x="2806" y="1098"/>
              <a:ext cx="568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s-ES_tradnl" altLang="es-MX" sz="700"/>
                <a:t>APLICACIÓN DE:</a:t>
              </a:r>
              <a:endParaRPr lang="es-ES_tradnl" altLang="es-MX"/>
            </a:p>
          </p:txBody>
        </p:sp>
        <p:sp>
          <p:nvSpPr>
            <p:cNvPr id="3158" name="Text Box 492"/>
            <p:cNvSpPr txBox="1">
              <a:spLocks noChangeArrowheads="1"/>
            </p:cNvSpPr>
            <p:nvPr/>
          </p:nvSpPr>
          <p:spPr bwMode="auto">
            <a:xfrm>
              <a:off x="2798" y="1202"/>
              <a:ext cx="305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s-ES_tradnl" altLang="es-MX" sz="700"/>
                <a:t>INYEC-</a:t>
              </a:r>
            </a:p>
            <a:p>
              <a:pPr algn="ctr"/>
              <a:r>
                <a:rPr lang="es-ES_tradnl" altLang="es-MX" sz="700"/>
                <a:t>CIÓN</a:t>
              </a:r>
              <a:endParaRPr lang="es-ES_tradnl" altLang="es-MX"/>
            </a:p>
          </p:txBody>
        </p:sp>
        <p:sp>
          <p:nvSpPr>
            <p:cNvPr id="3159" name="Text Box 493"/>
            <p:cNvSpPr txBox="1">
              <a:spLocks noChangeArrowheads="1"/>
            </p:cNvSpPr>
            <p:nvPr/>
          </p:nvSpPr>
          <p:spPr bwMode="auto">
            <a:xfrm>
              <a:off x="3061" y="1226"/>
              <a:ext cx="314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s-ES_tradnl" altLang="es-MX" sz="700"/>
                <a:t>SUERO</a:t>
              </a:r>
              <a:endParaRPr lang="es-ES_tradnl" altLang="es-MX"/>
            </a:p>
          </p:txBody>
        </p:sp>
        <p:sp>
          <p:nvSpPr>
            <p:cNvPr id="3160" name="Text Box 494"/>
            <p:cNvSpPr txBox="1">
              <a:spLocks noChangeArrowheads="1"/>
            </p:cNvSpPr>
            <p:nvPr/>
          </p:nvSpPr>
          <p:spPr bwMode="auto">
            <a:xfrm>
              <a:off x="3345" y="1093"/>
              <a:ext cx="1087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s-ES_tradnl" altLang="es-MX" sz="700"/>
                <a:t>PERSONA ENFERMA SUPERVISADA</a:t>
              </a:r>
              <a:endParaRPr lang="es-ES_tradnl" altLang="es-MX"/>
            </a:p>
          </p:txBody>
        </p:sp>
        <p:sp>
          <p:nvSpPr>
            <p:cNvPr id="3161" name="Line 495"/>
            <p:cNvSpPr>
              <a:spLocks noChangeShapeType="1"/>
            </p:cNvSpPr>
            <p:nvPr/>
          </p:nvSpPr>
          <p:spPr bwMode="auto">
            <a:xfrm>
              <a:off x="4143" y="1193"/>
              <a:ext cx="0" cy="19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3162" name="Line 496"/>
            <p:cNvSpPr>
              <a:spLocks noChangeShapeType="1"/>
            </p:cNvSpPr>
            <p:nvPr/>
          </p:nvSpPr>
          <p:spPr bwMode="auto">
            <a:xfrm>
              <a:off x="3609" y="1316"/>
              <a:ext cx="53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3163" name="Line 497"/>
            <p:cNvSpPr>
              <a:spLocks noChangeShapeType="1"/>
            </p:cNvSpPr>
            <p:nvPr/>
          </p:nvSpPr>
          <p:spPr bwMode="auto">
            <a:xfrm>
              <a:off x="3877" y="1320"/>
              <a:ext cx="0" cy="7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3164" name="Text Box 498"/>
            <p:cNvSpPr txBox="1">
              <a:spLocks noChangeArrowheads="1"/>
            </p:cNvSpPr>
            <p:nvPr/>
          </p:nvSpPr>
          <p:spPr bwMode="auto">
            <a:xfrm>
              <a:off x="3558" y="1172"/>
              <a:ext cx="643" cy="1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lnSpc>
                  <a:spcPct val="90000"/>
                </a:lnSpc>
              </a:pPr>
              <a:r>
                <a:rPr lang="es-ES_tradnl" altLang="es-MX" sz="700"/>
                <a:t>HIPERTENSA CON</a:t>
              </a:r>
            </a:p>
            <a:p>
              <a:pPr algn="ctr">
                <a:lnSpc>
                  <a:spcPct val="90000"/>
                </a:lnSpc>
              </a:pPr>
              <a:r>
                <a:rPr lang="es-ES_tradnl" altLang="es-MX" sz="700"/>
                <a:t>TOMA DE PRESIÓN</a:t>
              </a:r>
            </a:p>
          </p:txBody>
        </p:sp>
        <p:sp>
          <p:nvSpPr>
            <p:cNvPr id="3165" name="Text Box 499"/>
            <p:cNvSpPr txBox="1">
              <a:spLocks noChangeArrowheads="1"/>
            </p:cNvSpPr>
            <p:nvPr/>
          </p:nvSpPr>
          <p:spPr bwMode="auto">
            <a:xfrm>
              <a:off x="4131" y="1205"/>
              <a:ext cx="304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s-ES_tradnl" altLang="es-MX" sz="700"/>
                <a:t>DIABÉ-</a:t>
              </a:r>
            </a:p>
            <a:p>
              <a:pPr algn="ctr"/>
              <a:r>
                <a:rPr lang="es-ES_tradnl" altLang="es-MX" sz="700"/>
                <a:t>TICA</a:t>
              </a:r>
            </a:p>
          </p:txBody>
        </p:sp>
        <p:sp>
          <p:nvSpPr>
            <p:cNvPr id="3166" name="Text Box 500"/>
            <p:cNvSpPr txBox="1">
              <a:spLocks noChangeArrowheads="1"/>
            </p:cNvSpPr>
            <p:nvPr/>
          </p:nvSpPr>
          <p:spPr bwMode="auto">
            <a:xfrm>
              <a:off x="3658" y="1294"/>
              <a:ext cx="169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s-ES_tradnl" altLang="es-MX" sz="700"/>
                <a:t>SI</a:t>
              </a:r>
              <a:endParaRPr lang="es-ES_tradnl" altLang="es-MX"/>
            </a:p>
          </p:txBody>
        </p:sp>
        <p:sp>
          <p:nvSpPr>
            <p:cNvPr id="3167" name="Text Box 501"/>
            <p:cNvSpPr txBox="1">
              <a:spLocks noChangeArrowheads="1"/>
            </p:cNvSpPr>
            <p:nvPr/>
          </p:nvSpPr>
          <p:spPr bwMode="auto">
            <a:xfrm>
              <a:off x="3914" y="1292"/>
              <a:ext cx="200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s-ES_tradnl" altLang="es-MX" sz="700"/>
                <a:t>NO</a:t>
              </a:r>
              <a:endParaRPr lang="es-ES_tradnl" altLang="es-MX"/>
            </a:p>
          </p:txBody>
        </p:sp>
        <p:sp>
          <p:nvSpPr>
            <p:cNvPr id="3168" name="Line 502"/>
            <p:cNvSpPr>
              <a:spLocks noChangeShapeType="1"/>
            </p:cNvSpPr>
            <p:nvPr/>
          </p:nvSpPr>
          <p:spPr bwMode="auto">
            <a:xfrm>
              <a:off x="4408" y="1031"/>
              <a:ext cx="0" cy="36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3169" name="Line 504"/>
            <p:cNvSpPr>
              <a:spLocks noChangeShapeType="1"/>
            </p:cNvSpPr>
            <p:nvPr/>
          </p:nvSpPr>
          <p:spPr bwMode="auto">
            <a:xfrm>
              <a:off x="2261" y="1118"/>
              <a:ext cx="34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3170" name="Text Box 505"/>
            <p:cNvSpPr txBox="1">
              <a:spLocks noChangeArrowheads="1"/>
            </p:cNvSpPr>
            <p:nvPr/>
          </p:nvSpPr>
          <p:spPr bwMode="auto">
            <a:xfrm>
              <a:off x="4427" y="1006"/>
              <a:ext cx="1334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s-ES_tradnl" altLang="es-MX" sz="800"/>
                <a:t>PERSONAS REFERIDAS</a:t>
              </a:r>
              <a:endParaRPr lang="es-ES_tradnl" altLang="es-MX"/>
            </a:p>
          </p:txBody>
        </p:sp>
        <p:sp>
          <p:nvSpPr>
            <p:cNvPr id="3171" name="Line 506"/>
            <p:cNvSpPr>
              <a:spLocks noChangeShapeType="1"/>
            </p:cNvSpPr>
            <p:nvPr/>
          </p:nvSpPr>
          <p:spPr bwMode="auto">
            <a:xfrm>
              <a:off x="4694" y="1118"/>
              <a:ext cx="0" cy="27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3172" name="Line 507"/>
            <p:cNvSpPr>
              <a:spLocks noChangeShapeType="1"/>
            </p:cNvSpPr>
            <p:nvPr/>
          </p:nvSpPr>
          <p:spPr bwMode="auto">
            <a:xfrm>
              <a:off x="4956" y="1113"/>
              <a:ext cx="0" cy="27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3173" name="Line 508"/>
            <p:cNvSpPr>
              <a:spLocks noChangeShapeType="1"/>
            </p:cNvSpPr>
            <p:nvPr/>
          </p:nvSpPr>
          <p:spPr bwMode="auto">
            <a:xfrm>
              <a:off x="5224" y="1119"/>
              <a:ext cx="0" cy="27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3174" name="Line 509"/>
            <p:cNvSpPr>
              <a:spLocks noChangeShapeType="1"/>
            </p:cNvSpPr>
            <p:nvPr/>
          </p:nvSpPr>
          <p:spPr bwMode="auto">
            <a:xfrm>
              <a:off x="5492" y="1119"/>
              <a:ext cx="0" cy="27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3175" name="Text Box 510"/>
            <p:cNvSpPr txBox="1">
              <a:spLocks noChangeArrowheads="1"/>
            </p:cNvSpPr>
            <p:nvPr/>
          </p:nvSpPr>
          <p:spPr bwMode="auto">
            <a:xfrm>
              <a:off x="4402" y="1091"/>
              <a:ext cx="316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s-ES_tradnl" altLang="es-MX" sz="700"/>
                <a:t>TOSE-</a:t>
              </a:r>
            </a:p>
            <a:p>
              <a:pPr algn="ctr"/>
              <a:r>
                <a:rPr lang="es-ES_tradnl" altLang="es-MX" sz="700"/>
                <a:t>DORAS</a:t>
              </a:r>
            </a:p>
            <a:p>
              <a:pPr algn="ctr"/>
              <a:r>
                <a:rPr lang="es-ES_tradnl" altLang="es-MX" sz="700"/>
                <a:t>CRÓNI-</a:t>
              </a:r>
            </a:p>
            <a:p>
              <a:pPr algn="ctr"/>
              <a:r>
                <a:rPr lang="es-ES_tradnl" altLang="es-MX" sz="700"/>
                <a:t>CAS</a:t>
              </a:r>
            </a:p>
          </p:txBody>
        </p:sp>
        <p:sp>
          <p:nvSpPr>
            <p:cNvPr id="3176" name="Text Box 511"/>
            <p:cNvSpPr txBox="1">
              <a:spLocks noChangeArrowheads="1"/>
            </p:cNvSpPr>
            <p:nvPr/>
          </p:nvSpPr>
          <p:spPr bwMode="auto">
            <a:xfrm>
              <a:off x="4654" y="1151"/>
              <a:ext cx="33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s-ES_tradnl" altLang="es-MX" sz="700"/>
                <a:t>HIPER-</a:t>
              </a:r>
            </a:p>
            <a:p>
              <a:pPr algn="ctr"/>
              <a:r>
                <a:rPr lang="es-ES_tradnl" altLang="es-MX" sz="700"/>
                <a:t>TENSAS</a:t>
              </a:r>
              <a:endParaRPr lang="es-ES_tradnl" altLang="es-MX"/>
            </a:p>
          </p:txBody>
        </p:sp>
        <p:sp>
          <p:nvSpPr>
            <p:cNvPr id="3177" name="Text Box 512"/>
            <p:cNvSpPr txBox="1">
              <a:spLocks noChangeArrowheads="1"/>
            </p:cNvSpPr>
            <p:nvPr/>
          </p:nvSpPr>
          <p:spPr bwMode="auto">
            <a:xfrm>
              <a:off x="4924" y="1114"/>
              <a:ext cx="330" cy="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lnSpc>
                  <a:spcPct val="90000"/>
                </a:lnSpc>
              </a:pPr>
              <a:r>
                <a:rPr lang="es-ES_tradnl" altLang="es-MX" sz="700"/>
                <a:t>PROBA-</a:t>
              </a:r>
            </a:p>
            <a:p>
              <a:pPr algn="ctr">
                <a:lnSpc>
                  <a:spcPct val="90000"/>
                </a:lnSpc>
              </a:pPr>
              <a:r>
                <a:rPr lang="es-ES_tradnl" altLang="es-MX" sz="700"/>
                <a:t>BLE</a:t>
              </a:r>
            </a:p>
            <a:p>
              <a:pPr algn="ctr">
                <a:lnSpc>
                  <a:spcPct val="90000"/>
                </a:lnSpc>
              </a:pPr>
              <a:r>
                <a:rPr lang="es-ES_tradnl" altLang="es-MX" sz="700"/>
                <a:t>DIABE</a:t>
              </a:r>
            </a:p>
            <a:p>
              <a:pPr algn="ctr">
                <a:lnSpc>
                  <a:spcPct val="90000"/>
                </a:lnSpc>
              </a:pPr>
              <a:r>
                <a:rPr lang="es-ES_tradnl" altLang="es-MX" sz="700"/>
                <a:t>TES</a:t>
              </a:r>
            </a:p>
          </p:txBody>
        </p:sp>
        <p:sp>
          <p:nvSpPr>
            <p:cNvPr id="3178" name="Text Box 513"/>
            <p:cNvSpPr txBox="1">
              <a:spLocks noChangeArrowheads="1"/>
            </p:cNvSpPr>
            <p:nvPr/>
          </p:nvSpPr>
          <p:spPr bwMode="auto">
            <a:xfrm>
              <a:off x="5179" y="1105"/>
              <a:ext cx="361" cy="3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lnSpc>
                  <a:spcPct val="90000"/>
                </a:lnSpc>
              </a:pPr>
              <a:r>
                <a:rPr lang="es-ES_tradnl" altLang="es-MX" sz="700"/>
                <a:t>PARA</a:t>
              </a:r>
            </a:p>
            <a:p>
              <a:pPr algn="ctr">
                <a:lnSpc>
                  <a:spcPct val="90000"/>
                </a:lnSpc>
              </a:pPr>
              <a:r>
                <a:rPr lang="es-ES_tradnl" altLang="es-MX" sz="700"/>
                <a:t>CITOLO-</a:t>
              </a:r>
            </a:p>
            <a:p>
              <a:pPr algn="ctr">
                <a:lnSpc>
                  <a:spcPct val="90000"/>
                </a:lnSpc>
              </a:pPr>
              <a:r>
                <a:rPr lang="es-ES_tradnl" altLang="es-MX" sz="700"/>
                <a:t>GÍA</a:t>
              </a:r>
            </a:p>
            <a:p>
              <a:pPr algn="ctr">
                <a:lnSpc>
                  <a:spcPct val="90000"/>
                </a:lnSpc>
              </a:pPr>
              <a:r>
                <a:rPr lang="es-ES_tradnl" altLang="es-MX" sz="700"/>
                <a:t>VAGINAL</a:t>
              </a:r>
            </a:p>
          </p:txBody>
        </p:sp>
        <p:sp>
          <p:nvSpPr>
            <p:cNvPr id="3179" name="Text Box 514"/>
            <p:cNvSpPr txBox="1">
              <a:spLocks noChangeArrowheads="1"/>
            </p:cNvSpPr>
            <p:nvPr/>
          </p:nvSpPr>
          <p:spPr bwMode="auto">
            <a:xfrm>
              <a:off x="5492" y="1188"/>
              <a:ext cx="278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s-ES_tradnl" altLang="es-MX" sz="700"/>
                <a:t>OTRO</a:t>
              </a:r>
              <a:endParaRPr lang="es-ES_tradnl" altLang="es-MX"/>
            </a:p>
          </p:txBody>
        </p:sp>
        <p:sp>
          <p:nvSpPr>
            <p:cNvPr id="3180" name="Line 516"/>
            <p:cNvSpPr>
              <a:spLocks noChangeShapeType="1"/>
            </p:cNvSpPr>
            <p:nvPr/>
          </p:nvSpPr>
          <p:spPr bwMode="auto">
            <a:xfrm>
              <a:off x="934" y="1031"/>
              <a:ext cx="0" cy="3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</p:grpSp>
      <p:sp>
        <p:nvSpPr>
          <p:cNvPr id="3096" name="Line 396"/>
          <p:cNvSpPr>
            <a:spLocks noChangeShapeType="1"/>
          </p:cNvSpPr>
          <p:nvPr/>
        </p:nvSpPr>
        <p:spPr bwMode="auto">
          <a:xfrm>
            <a:off x="1482725" y="2328863"/>
            <a:ext cx="0" cy="36750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097" name="Line 397"/>
          <p:cNvSpPr>
            <a:spLocks noChangeShapeType="1"/>
          </p:cNvSpPr>
          <p:nvPr/>
        </p:nvSpPr>
        <p:spPr bwMode="auto">
          <a:xfrm>
            <a:off x="1901825" y="2328863"/>
            <a:ext cx="0" cy="36750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098" name="Line 398"/>
          <p:cNvSpPr>
            <a:spLocks noChangeShapeType="1"/>
          </p:cNvSpPr>
          <p:nvPr/>
        </p:nvSpPr>
        <p:spPr bwMode="auto">
          <a:xfrm>
            <a:off x="2314575" y="2328863"/>
            <a:ext cx="0" cy="36750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099" name="Line 399"/>
          <p:cNvSpPr>
            <a:spLocks noChangeShapeType="1"/>
          </p:cNvSpPr>
          <p:nvPr/>
        </p:nvSpPr>
        <p:spPr bwMode="auto">
          <a:xfrm>
            <a:off x="2728913" y="2328863"/>
            <a:ext cx="0" cy="36750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00" name="Line 400"/>
          <p:cNvSpPr>
            <a:spLocks noChangeShapeType="1"/>
          </p:cNvSpPr>
          <p:nvPr/>
        </p:nvSpPr>
        <p:spPr bwMode="auto">
          <a:xfrm>
            <a:off x="4002088" y="2328863"/>
            <a:ext cx="0" cy="36750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01" name="Line 401"/>
          <p:cNvSpPr>
            <a:spLocks noChangeShapeType="1"/>
          </p:cNvSpPr>
          <p:nvPr/>
        </p:nvSpPr>
        <p:spPr bwMode="auto">
          <a:xfrm>
            <a:off x="3151188" y="2328863"/>
            <a:ext cx="0" cy="36750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02" name="Line 402"/>
          <p:cNvSpPr>
            <a:spLocks noChangeShapeType="1"/>
          </p:cNvSpPr>
          <p:nvPr/>
        </p:nvSpPr>
        <p:spPr bwMode="auto">
          <a:xfrm>
            <a:off x="3581400" y="2328863"/>
            <a:ext cx="0" cy="36750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03" name="Line 403"/>
          <p:cNvSpPr>
            <a:spLocks noChangeShapeType="1"/>
          </p:cNvSpPr>
          <p:nvPr/>
        </p:nvSpPr>
        <p:spPr bwMode="auto">
          <a:xfrm>
            <a:off x="4462463" y="2328863"/>
            <a:ext cx="0" cy="36750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04" name="Line 404"/>
          <p:cNvSpPr>
            <a:spLocks noChangeShapeType="1"/>
          </p:cNvSpPr>
          <p:nvPr/>
        </p:nvSpPr>
        <p:spPr bwMode="auto">
          <a:xfrm>
            <a:off x="5316538" y="2328863"/>
            <a:ext cx="0" cy="36750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05" name="Line 405"/>
          <p:cNvSpPr>
            <a:spLocks noChangeShapeType="1"/>
          </p:cNvSpPr>
          <p:nvPr/>
        </p:nvSpPr>
        <p:spPr bwMode="auto">
          <a:xfrm>
            <a:off x="5724525" y="2328863"/>
            <a:ext cx="0" cy="36750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06" name="Line 406"/>
          <p:cNvSpPr>
            <a:spLocks noChangeShapeType="1"/>
          </p:cNvSpPr>
          <p:nvPr/>
        </p:nvSpPr>
        <p:spPr bwMode="auto">
          <a:xfrm>
            <a:off x="6154738" y="2328863"/>
            <a:ext cx="0" cy="36750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07" name="Line 407"/>
          <p:cNvSpPr>
            <a:spLocks noChangeShapeType="1"/>
          </p:cNvSpPr>
          <p:nvPr/>
        </p:nvSpPr>
        <p:spPr bwMode="auto">
          <a:xfrm>
            <a:off x="6577013" y="2328863"/>
            <a:ext cx="0" cy="36750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08" name="Line 408"/>
          <p:cNvSpPr>
            <a:spLocks noChangeShapeType="1"/>
          </p:cNvSpPr>
          <p:nvPr/>
        </p:nvSpPr>
        <p:spPr bwMode="auto">
          <a:xfrm>
            <a:off x="8293100" y="2328863"/>
            <a:ext cx="0" cy="36750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09" name="Line 409"/>
          <p:cNvSpPr>
            <a:spLocks noChangeShapeType="1"/>
          </p:cNvSpPr>
          <p:nvPr/>
        </p:nvSpPr>
        <p:spPr bwMode="auto">
          <a:xfrm>
            <a:off x="7015163" y="2328863"/>
            <a:ext cx="0" cy="36750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10" name="Line 410"/>
          <p:cNvSpPr>
            <a:spLocks noChangeShapeType="1"/>
          </p:cNvSpPr>
          <p:nvPr/>
        </p:nvSpPr>
        <p:spPr bwMode="auto">
          <a:xfrm>
            <a:off x="7451725" y="2328863"/>
            <a:ext cx="0" cy="36750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11" name="Line 411"/>
          <p:cNvSpPr>
            <a:spLocks noChangeShapeType="1"/>
          </p:cNvSpPr>
          <p:nvPr/>
        </p:nvSpPr>
        <p:spPr bwMode="auto">
          <a:xfrm>
            <a:off x="8718550" y="2328863"/>
            <a:ext cx="0" cy="36750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12" name="Line 521"/>
          <p:cNvSpPr>
            <a:spLocks noChangeShapeType="1"/>
          </p:cNvSpPr>
          <p:nvPr/>
        </p:nvSpPr>
        <p:spPr bwMode="auto">
          <a:xfrm>
            <a:off x="4883150" y="2328863"/>
            <a:ext cx="0" cy="36750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13" name="Line 522"/>
          <p:cNvSpPr>
            <a:spLocks noChangeShapeType="1"/>
          </p:cNvSpPr>
          <p:nvPr/>
        </p:nvSpPr>
        <p:spPr bwMode="auto">
          <a:xfrm>
            <a:off x="7867650" y="2328863"/>
            <a:ext cx="0" cy="36750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14" name="Line 525"/>
          <p:cNvSpPr>
            <a:spLocks noChangeShapeType="1"/>
          </p:cNvSpPr>
          <p:nvPr/>
        </p:nvSpPr>
        <p:spPr bwMode="auto">
          <a:xfrm>
            <a:off x="1482725" y="6176963"/>
            <a:ext cx="0" cy="2682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15" name="Line 526"/>
          <p:cNvSpPr>
            <a:spLocks noChangeShapeType="1"/>
          </p:cNvSpPr>
          <p:nvPr/>
        </p:nvSpPr>
        <p:spPr bwMode="auto">
          <a:xfrm>
            <a:off x="1901825" y="6176963"/>
            <a:ext cx="0" cy="2682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16" name="Line 527"/>
          <p:cNvSpPr>
            <a:spLocks noChangeShapeType="1"/>
          </p:cNvSpPr>
          <p:nvPr/>
        </p:nvSpPr>
        <p:spPr bwMode="auto">
          <a:xfrm>
            <a:off x="2757488" y="6176963"/>
            <a:ext cx="0" cy="2682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17" name="Line 528"/>
          <p:cNvSpPr>
            <a:spLocks noChangeShapeType="1"/>
          </p:cNvSpPr>
          <p:nvPr/>
        </p:nvSpPr>
        <p:spPr bwMode="auto">
          <a:xfrm>
            <a:off x="3184525" y="6176963"/>
            <a:ext cx="0" cy="2682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18" name="Line 529"/>
          <p:cNvSpPr>
            <a:spLocks noChangeShapeType="1"/>
          </p:cNvSpPr>
          <p:nvPr/>
        </p:nvSpPr>
        <p:spPr bwMode="auto">
          <a:xfrm>
            <a:off x="4462463" y="6176963"/>
            <a:ext cx="0" cy="2682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19" name="Line 530"/>
          <p:cNvSpPr>
            <a:spLocks noChangeShapeType="1"/>
          </p:cNvSpPr>
          <p:nvPr/>
        </p:nvSpPr>
        <p:spPr bwMode="auto">
          <a:xfrm>
            <a:off x="3600450" y="6176963"/>
            <a:ext cx="0" cy="2682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20" name="Line 531"/>
          <p:cNvSpPr>
            <a:spLocks noChangeShapeType="1"/>
          </p:cNvSpPr>
          <p:nvPr/>
        </p:nvSpPr>
        <p:spPr bwMode="auto">
          <a:xfrm>
            <a:off x="4021138" y="6176963"/>
            <a:ext cx="0" cy="2682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21" name="Line 532"/>
          <p:cNvSpPr>
            <a:spLocks noChangeShapeType="1"/>
          </p:cNvSpPr>
          <p:nvPr/>
        </p:nvSpPr>
        <p:spPr bwMode="auto">
          <a:xfrm>
            <a:off x="4883150" y="6176963"/>
            <a:ext cx="0" cy="2682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22" name="Line 533"/>
          <p:cNvSpPr>
            <a:spLocks noChangeShapeType="1"/>
          </p:cNvSpPr>
          <p:nvPr/>
        </p:nvSpPr>
        <p:spPr bwMode="auto">
          <a:xfrm>
            <a:off x="5316538" y="6176963"/>
            <a:ext cx="0" cy="2682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23" name="Line 534"/>
          <p:cNvSpPr>
            <a:spLocks noChangeShapeType="1"/>
          </p:cNvSpPr>
          <p:nvPr/>
        </p:nvSpPr>
        <p:spPr bwMode="auto">
          <a:xfrm>
            <a:off x="5724525" y="6176963"/>
            <a:ext cx="0" cy="2682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24" name="Line 535"/>
          <p:cNvSpPr>
            <a:spLocks noChangeShapeType="1"/>
          </p:cNvSpPr>
          <p:nvPr/>
        </p:nvSpPr>
        <p:spPr bwMode="auto">
          <a:xfrm>
            <a:off x="6154738" y="6176963"/>
            <a:ext cx="0" cy="2682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25" name="Line 536"/>
          <p:cNvSpPr>
            <a:spLocks noChangeShapeType="1"/>
          </p:cNvSpPr>
          <p:nvPr/>
        </p:nvSpPr>
        <p:spPr bwMode="auto">
          <a:xfrm>
            <a:off x="6577013" y="6176963"/>
            <a:ext cx="0" cy="2682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26" name="Line 537"/>
          <p:cNvSpPr>
            <a:spLocks noChangeShapeType="1"/>
          </p:cNvSpPr>
          <p:nvPr/>
        </p:nvSpPr>
        <p:spPr bwMode="auto">
          <a:xfrm>
            <a:off x="8293100" y="6176963"/>
            <a:ext cx="0" cy="2682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27" name="Line 538"/>
          <p:cNvSpPr>
            <a:spLocks noChangeShapeType="1"/>
          </p:cNvSpPr>
          <p:nvPr/>
        </p:nvSpPr>
        <p:spPr bwMode="auto">
          <a:xfrm>
            <a:off x="7015163" y="6176963"/>
            <a:ext cx="0" cy="2682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28" name="Line 539"/>
          <p:cNvSpPr>
            <a:spLocks noChangeShapeType="1"/>
          </p:cNvSpPr>
          <p:nvPr/>
        </p:nvSpPr>
        <p:spPr bwMode="auto">
          <a:xfrm>
            <a:off x="7451725" y="6176963"/>
            <a:ext cx="0" cy="2682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29" name="Line 540"/>
          <p:cNvSpPr>
            <a:spLocks noChangeShapeType="1"/>
          </p:cNvSpPr>
          <p:nvPr/>
        </p:nvSpPr>
        <p:spPr bwMode="auto">
          <a:xfrm>
            <a:off x="8718550" y="6176963"/>
            <a:ext cx="0" cy="2682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30" name="Line 542"/>
          <p:cNvSpPr>
            <a:spLocks noChangeShapeType="1"/>
          </p:cNvSpPr>
          <p:nvPr/>
        </p:nvSpPr>
        <p:spPr bwMode="auto">
          <a:xfrm>
            <a:off x="2333625" y="6176963"/>
            <a:ext cx="0" cy="2682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31" name="Line 544"/>
          <p:cNvSpPr>
            <a:spLocks noChangeShapeType="1"/>
          </p:cNvSpPr>
          <p:nvPr/>
        </p:nvSpPr>
        <p:spPr bwMode="auto">
          <a:xfrm>
            <a:off x="7867650" y="6176963"/>
            <a:ext cx="0" cy="2682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96"/>
          <p:cNvSpPr txBox="1">
            <a:spLocks noChangeArrowheads="1"/>
          </p:cNvSpPr>
          <p:nvPr/>
        </p:nvSpPr>
        <p:spPr bwMode="auto">
          <a:xfrm>
            <a:off x="4562475" y="1322388"/>
            <a:ext cx="730250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s-ES_tradnl" altLang="es-MX" sz="700"/>
              <a:t>DIARREICAS</a:t>
            </a:r>
            <a:endParaRPr lang="es-ES_tradnl" altLang="es-MX"/>
          </a:p>
        </p:txBody>
      </p:sp>
      <p:sp>
        <p:nvSpPr>
          <p:cNvPr id="4099" name="Rectangle 19"/>
          <p:cNvSpPr>
            <a:spLocks noChangeArrowheads="1"/>
          </p:cNvSpPr>
          <p:nvPr/>
        </p:nvSpPr>
        <p:spPr bwMode="auto">
          <a:xfrm>
            <a:off x="858838" y="412750"/>
            <a:ext cx="3746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900" b="1"/>
              <a:t>	</a:t>
            </a:r>
            <a:endParaRPr lang="es-ES" altLang="es-MX" sz="900" b="1"/>
          </a:p>
        </p:txBody>
      </p:sp>
      <p:grpSp>
        <p:nvGrpSpPr>
          <p:cNvPr id="4100" name="1 Grupo"/>
          <p:cNvGrpSpPr>
            <a:grpSpLocks/>
          </p:cNvGrpSpPr>
          <p:nvPr/>
        </p:nvGrpSpPr>
        <p:grpSpPr bwMode="auto">
          <a:xfrm>
            <a:off x="0" y="1660525"/>
            <a:ext cx="9144000" cy="2774950"/>
            <a:chOff x="0" y="1660525"/>
            <a:chExt cx="9144000" cy="2774950"/>
          </a:xfrm>
        </p:grpSpPr>
        <p:sp>
          <p:nvSpPr>
            <p:cNvPr id="4172" name="Line 4"/>
            <p:cNvSpPr>
              <a:spLocks noChangeShapeType="1"/>
            </p:cNvSpPr>
            <p:nvPr/>
          </p:nvSpPr>
          <p:spPr bwMode="auto">
            <a:xfrm>
              <a:off x="0" y="3545757"/>
              <a:ext cx="9144000" cy="0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4173" name="Line 5"/>
            <p:cNvSpPr>
              <a:spLocks noChangeShapeType="1"/>
            </p:cNvSpPr>
            <p:nvPr/>
          </p:nvSpPr>
          <p:spPr bwMode="auto">
            <a:xfrm>
              <a:off x="0" y="3749704"/>
              <a:ext cx="9144000" cy="0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4174" name="Line 6"/>
            <p:cNvSpPr>
              <a:spLocks noChangeShapeType="1"/>
            </p:cNvSpPr>
            <p:nvPr/>
          </p:nvSpPr>
          <p:spPr bwMode="auto">
            <a:xfrm>
              <a:off x="0" y="3121293"/>
              <a:ext cx="9144000" cy="0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4175" name="Line 12"/>
            <p:cNvSpPr>
              <a:spLocks noChangeShapeType="1"/>
            </p:cNvSpPr>
            <p:nvPr/>
          </p:nvSpPr>
          <p:spPr bwMode="auto">
            <a:xfrm>
              <a:off x="0" y="2910973"/>
              <a:ext cx="91440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4176" name="Line 13"/>
            <p:cNvSpPr>
              <a:spLocks noChangeShapeType="1"/>
            </p:cNvSpPr>
            <p:nvPr/>
          </p:nvSpPr>
          <p:spPr bwMode="auto">
            <a:xfrm>
              <a:off x="0" y="2282562"/>
              <a:ext cx="91440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4177" name="Line 14"/>
            <p:cNvSpPr>
              <a:spLocks noChangeShapeType="1"/>
            </p:cNvSpPr>
            <p:nvPr/>
          </p:nvSpPr>
          <p:spPr bwMode="auto">
            <a:xfrm>
              <a:off x="0" y="2494157"/>
              <a:ext cx="91440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4178" name="Line 15"/>
            <p:cNvSpPr>
              <a:spLocks noChangeShapeType="1"/>
            </p:cNvSpPr>
            <p:nvPr/>
          </p:nvSpPr>
          <p:spPr bwMode="auto">
            <a:xfrm>
              <a:off x="0" y="2705752"/>
              <a:ext cx="91440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4179" name="Line 20"/>
            <p:cNvSpPr>
              <a:spLocks noChangeShapeType="1"/>
            </p:cNvSpPr>
            <p:nvPr/>
          </p:nvSpPr>
          <p:spPr bwMode="auto">
            <a:xfrm>
              <a:off x="0" y="1660525"/>
              <a:ext cx="91440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4180" name="Line 21"/>
            <p:cNvSpPr>
              <a:spLocks noChangeShapeType="1"/>
            </p:cNvSpPr>
            <p:nvPr/>
          </p:nvSpPr>
          <p:spPr bwMode="auto">
            <a:xfrm>
              <a:off x="0" y="1865746"/>
              <a:ext cx="912812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4181" name="Line 22"/>
            <p:cNvSpPr>
              <a:spLocks noChangeShapeType="1"/>
            </p:cNvSpPr>
            <p:nvPr/>
          </p:nvSpPr>
          <p:spPr bwMode="auto">
            <a:xfrm>
              <a:off x="0" y="2070968"/>
              <a:ext cx="91440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4182" name="Line 93"/>
            <p:cNvSpPr>
              <a:spLocks noChangeShapeType="1"/>
            </p:cNvSpPr>
            <p:nvPr/>
          </p:nvSpPr>
          <p:spPr bwMode="auto">
            <a:xfrm>
              <a:off x="0" y="3326515"/>
              <a:ext cx="9144000" cy="0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4183" name="Line 94"/>
            <p:cNvSpPr>
              <a:spLocks noChangeShapeType="1"/>
            </p:cNvSpPr>
            <p:nvPr/>
          </p:nvSpPr>
          <p:spPr bwMode="auto">
            <a:xfrm>
              <a:off x="0" y="3954926"/>
              <a:ext cx="9144000" cy="0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4184" name="Line 95"/>
            <p:cNvSpPr>
              <a:spLocks noChangeShapeType="1"/>
            </p:cNvSpPr>
            <p:nvPr/>
          </p:nvSpPr>
          <p:spPr bwMode="auto">
            <a:xfrm>
              <a:off x="0" y="4166520"/>
              <a:ext cx="9144000" cy="0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4185" name="Line 116"/>
            <p:cNvSpPr>
              <a:spLocks noChangeShapeType="1"/>
            </p:cNvSpPr>
            <p:nvPr/>
          </p:nvSpPr>
          <p:spPr bwMode="auto">
            <a:xfrm>
              <a:off x="0" y="4231195"/>
              <a:ext cx="9144000" cy="0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4186" name="Line 117"/>
            <p:cNvSpPr>
              <a:spLocks noChangeShapeType="1"/>
            </p:cNvSpPr>
            <p:nvPr/>
          </p:nvSpPr>
          <p:spPr bwMode="auto">
            <a:xfrm>
              <a:off x="0" y="4435475"/>
              <a:ext cx="9144000" cy="0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</p:grpSp>
      <p:grpSp>
        <p:nvGrpSpPr>
          <p:cNvPr id="4101" name="Group 132"/>
          <p:cNvGrpSpPr>
            <a:grpSpLocks/>
          </p:cNvGrpSpPr>
          <p:nvPr/>
        </p:nvGrpSpPr>
        <p:grpSpPr bwMode="auto">
          <a:xfrm>
            <a:off x="161925" y="4875213"/>
            <a:ext cx="8969375" cy="1530350"/>
            <a:chOff x="0" y="3155"/>
            <a:chExt cx="5760" cy="953"/>
          </a:xfrm>
        </p:grpSpPr>
        <p:grpSp>
          <p:nvGrpSpPr>
            <p:cNvPr id="4162" name="Group 120"/>
            <p:cNvGrpSpPr>
              <a:grpSpLocks/>
            </p:cNvGrpSpPr>
            <p:nvPr/>
          </p:nvGrpSpPr>
          <p:grpSpPr bwMode="auto">
            <a:xfrm>
              <a:off x="0" y="3390"/>
              <a:ext cx="5760" cy="477"/>
              <a:chOff x="0" y="3606"/>
              <a:chExt cx="5760" cy="498"/>
            </a:xfrm>
          </p:grpSpPr>
          <p:sp>
            <p:nvSpPr>
              <p:cNvPr id="4167" name="Line 121"/>
              <p:cNvSpPr>
                <a:spLocks noChangeShapeType="1"/>
              </p:cNvSpPr>
              <p:nvPr/>
            </p:nvSpPr>
            <p:spPr bwMode="auto">
              <a:xfrm>
                <a:off x="0" y="3852"/>
                <a:ext cx="5760" cy="0"/>
              </a:xfrm>
              <a:prstGeom prst="line">
                <a:avLst/>
              </a:prstGeom>
              <a:noFill/>
              <a:ln w="12699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s-MX"/>
              </a:p>
            </p:txBody>
          </p:sp>
          <p:sp>
            <p:nvSpPr>
              <p:cNvPr id="4168" name="Line 122"/>
              <p:cNvSpPr>
                <a:spLocks noChangeShapeType="1"/>
              </p:cNvSpPr>
              <p:nvPr/>
            </p:nvSpPr>
            <p:spPr bwMode="auto">
              <a:xfrm>
                <a:off x="0" y="4104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s-MX"/>
              </a:p>
            </p:txBody>
          </p:sp>
          <p:sp>
            <p:nvSpPr>
              <p:cNvPr id="4169" name="Line 123"/>
              <p:cNvSpPr>
                <a:spLocks noChangeShapeType="1"/>
              </p:cNvSpPr>
              <p:nvPr/>
            </p:nvSpPr>
            <p:spPr bwMode="auto">
              <a:xfrm>
                <a:off x="0" y="3978"/>
                <a:ext cx="5760" cy="0"/>
              </a:xfrm>
              <a:prstGeom prst="line">
                <a:avLst/>
              </a:prstGeom>
              <a:noFill/>
              <a:ln w="12699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s-MX"/>
              </a:p>
            </p:txBody>
          </p:sp>
          <p:sp>
            <p:nvSpPr>
              <p:cNvPr id="4170" name="Line 124"/>
              <p:cNvSpPr>
                <a:spLocks noChangeShapeType="1"/>
              </p:cNvSpPr>
              <p:nvPr/>
            </p:nvSpPr>
            <p:spPr bwMode="auto">
              <a:xfrm>
                <a:off x="0" y="3606"/>
                <a:ext cx="5760" cy="0"/>
              </a:xfrm>
              <a:prstGeom prst="line">
                <a:avLst/>
              </a:prstGeom>
              <a:noFill/>
              <a:ln w="12699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s-MX"/>
              </a:p>
            </p:txBody>
          </p:sp>
          <p:sp>
            <p:nvSpPr>
              <p:cNvPr id="4171" name="Line 125"/>
              <p:cNvSpPr>
                <a:spLocks noChangeShapeType="1"/>
              </p:cNvSpPr>
              <p:nvPr/>
            </p:nvSpPr>
            <p:spPr bwMode="auto">
              <a:xfrm>
                <a:off x="0" y="3732"/>
                <a:ext cx="5760" cy="0"/>
              </a:xfrm>
              <a:prstGeom prst="line">
                <a:avLst/>
              </a:prstGeom>
              <a:noFill/>
              <a:ln w="12699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s-MX"/>
              </a:p>
            </p:txBody>
          </p:sp>
        </p:grpSp>
        <p:sp>
          <p:nvSpPr>
            <p:cNvPr id="4163" name="Line 127"/>
            <p:cNvSpPr>
              <a:spLocks noChangeShapeType="1"/>
            </p:cNvSpPr>
            <p:nvPr/>
          </p:nvSpPr>
          <p:spPr bwMode="auto">
            <a:xfrm>
              <a:off x="0" y="3155"/>
              <a:ext cx="5760" cy="0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4164" name="Line 128"/>
            <p:cNvSpPr>
              <a:spLocks noChangeShapeType="1"/>
            </p:cNvSpPr>
            <p:nvPr/>
          </p:nvSpPr>
          <p:spPr bwMode="auto">
            <a:xfrm>
              <a:off x="0" y="3275"/>
              <a:ext cx="5760" cy="0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4165" name="Line 129"/>
            <p:cNvSpPr>
              <a:spLocks noChangeShapeType="1"/>
            </p:cNvSpPr>
            <p:nvPr/>
          </p:nvSpPr>
          <p:spPr bwMode="auto">
            <a:xfrm>
              <a:off x="0" y="3987"/>
              <a:ext cx="5760" cy="0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4166" name="Line 130"/>
            <p:cNvSpPr>
              <a:spLocks noChangeShapeType="1"/>
            </p:cNvSpPr>
            <p:nvPr/>
          </p:nvSpPr>
          <p:spPr bwMode="auto">
            <a:xfrm>
              <a:off x="0" y="4108"/>
              <a:ext cx="5760" cy="0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</p:grpSp>
      <p:sp>
        <p:nvSpPr>
          <p:cNvPr id="4102" name="Line 149"/>
          <p:cNvSpPr>
            <a:spLocks noChangeShapeType="1"/>
          </p:cNvSpPr>
          <p:nvPr/>
        </p:nvSpPr>
        <p:spPr bwMode="auto">
          <a:xfrm flipH="1">
            <a:off x="0" y="4527550"/>
            <a:ext cx="914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4103" name="Rectangle 150"/>
          <p:cNvSpPr>
            <a:spLocks noChangeArrowheads="1"/>
          </p:cNvSpPr>
          <p:nvPr/>
        </p:nvSpPr>
        <p:spPr bwMode="auto">
          <a:xfrm>
            <a:off x="0" y="6683375"/>
            <a:ext cx="800100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_tradnl" altLang="es-MX" sz="800" b="1"/>
              <a:t>REVERSO</a:t>
            </a:r>
          </a:p>
        </p:txBody>
      </p:sp>
      <p:sp>
        <p:nvSpPr>
          <p:cNvPr id="4104" name="Line 18"/>
          <p:cNvSpPr>
            <a:spLocks noChangeShapeType="1"/>
          </p:cNvSpPr>
          <p:nvPr/>
        </p:nvSpPr>
        <p:spPr bwMode="auto">
          <a:xfrm>
            <a:off x="2024063" y="1660525"/>
            <a:ext cx="0" cy="25050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4105" name="Line 170"/>
          <p:cNvSpPr>
            <a:spLocks noChangeShapeType="1"/>
          </p:cNvSpPr>
          <p:nvPr/>
        </p:nvSpPr>
        <p:spPr bwMode="auto">
          <a:xfrm>
            <a:off x="2665413" y="1660525"/>
            <a:ext cx="0" cy="25050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06" name="Line 172"/>
          <p:cNvSpPr>
            <a:spLocks noChangeShapeType="1"/>
          </p:cNvSpPr>
          <p:nvPr/>
        </p:nvSpPr>
        <p:spPr bwMode="auto">
          <a:xfrm>
            <a:off x="3311525" y="1660525"/>
            <a:ext cx="0" cy="25050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07" name="Line 173"/>
          <p:cNvSpPr>
            <a:spLocks noChangeShapeType="1"/>
          </p:cNvSpPr>
          <p:nvPr/>
        </p:nvSpPr>
        <p:spPr bwMode="auto">
          <a:xfrm>
            <a:off x="3967163" y="1660525"/>
            <a:ext cx="0" cy="25050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08" name="Line 175"/>
          <p:cNvSpPr>
            <a:spLocks noChangeShapeType="1"/>
          </p:cNvSpPr>
          <p:nvPr/>
        </p:nvSpPr>
        <p:spPr bwMode="auto">
          <a:xfrm>
            <a:off x="4602163" y="1660525"/>
            <a:ext cx="0" cy="25050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09" name="Line 176"/>
          <p:cNvSpPr>
            <a:spLocks noChangeShapeType="1"/>
          </p:cNvSpPr>
          <p:nvPr/>
        </p:nvSpPr>
        <p:spPr bwMode="auto">
          <a:xfrm>
            <a:off x="5245100" y="1660525"/>
            <a:ext cx="0" cy="25050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10" name="Line 178"/>
          <p:cNvSpPr>
            <a:spLocks noChangeShapeType="1"/>
          </p:cNvSpPr>
          <p:nvPr/>
        </p:nvSpPr>
        <p:spPr bwMode="auto">
          <a:xfrm>
            <a:off x="5907088" y="1660525"/>
            <a:ext cx="0" cy="25050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11" name="Line 179"/>
          <p:cNvSpPr>
            <a:spLocks noChangeShapeType="1"/>
          </p:cNvSpPr>
          <p:nvPr/>
        </p:nvSpPr>
        <p:spPr bwMode="auto">
          <a:xfrm>
            <a:off x="6554788" y="1660525"/>
            <a:ext cx="0" cy="25050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12" name="Line 182"/>
          <p:cNvSpPr>
            <a:spLocks noChangeShapeType="1"/>
          </p:cNvSpPr>
          <p:nvPr/>
        </p:nvSpPr>
        <p:spPr bwMode="auto">
          <a:xfrm>
            <a:off x="7191375" y="1660525"/>
            <a:ext cx="0" cy="25050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13" name="Line 184"/>
          <p:cNvSpPr>
            <a:spLocks noChangeShapeType="1"/>
          </p:cNvSpPr>
          <p:nvPr/>
        </p:nvSpPr>
        <p:spPr bwMode="auto">
          <a:xfrm>
            <a:off x="7843838" y="1660525"/>
            <a:ext cx="0" cy="25050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14" name="Line 185"/>
          <p:cNvSpPr>
            <a:spLocks noChangeShapeType="1"/>
          </p:cNvSpPr>
          <p:nvPr/>
        </p:nvSpPr>
        <p:spPr bwMode="auto">
          <a:xfrm>
            <a:off x="8489950" y="1660525"/>
            <a:ext cx="0" cy="25050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15" name="Text Box 208"/>
          <p:cNvSpPr txBox="1">
            <a:spLocks noChangeArrowheads="1"/>
          </p:cNvSpPr>
          <p:nvPr/>
        </p:nvSpPr>
        <p:spPr bwMode="auto">
          <a:xfrm>
            <a:off x="1295400" y="625475"/>
            <a:ext cx="1858963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s-ES_tradnl" altLang="es-MX" sz="900" b="1"/>
              <a:t>EDUCACIÓN PARA LA SALUD</a:t>
            </a:r>
            <a:endParaRPr lang="es-ES_tradnl" altLang="es-MX" b="1"/>
          </a:p>
        </p:txBody>
      </p:sp>
      <p:sp>
        <p:nvSpPr>
          <p:cNvPr id="4116" name="Text Box 248"/>
          <p:cNvSpPr txBox="1">
            <a:spLocks noChangeArrowheads="1"/>
          </p:cNvSpPr>
          <p:nvPr/>
        </p:nvSpPr>
        <p:spPr bwMode="auto">
          <a:xfrm>
            <a:off x="17463" y="4522788"/>
            <a:ext cx="1254125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s-ES_tradnl" altLang="es-MX" sz="800" b="1"/>
              <a:t>III. OBSERVACIONES:</a:t>
            </a:r>
          </a:p>
        </p:txBody>
      </p:sp>
      <p:sp>
        <p:nvSpPr>
          <p:cNvPr id="4117" name="Text Box 249"/>
          <p:cNvSpPr txBox="1">
            <a:spLocks noChangeArrowheads="1"/>
          </p:cNvSpPr>
          <p:nvPr/>
        </p:nvSpPr>
        <p:spPr bwMode="auto">
          <a:xfrm>
            <a:off x="0" y="4229100"/>
            <a:ext cx="1362075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900" b="1"/>
              <a:t>TOTAL</a:t>
            </a:r>
          </a:p>
        </p:txBody>
      </p:sp>
      <p:sp>
        <p:nvSpPr>
          <p:cNvPr id="4118" name="Line 258"/>
          <p:cNvSpPr>
            <a:spLocks noChangeShapeType="1"/>
          </p:cNvSpPr>
          <p:nvPr/>
        </p:nvSpPr>
        <p:spPr bwMode="auto">
          <a:xfrm>
            <a:off x="2024063" y="4237038"/>
            <a:ext cx="0" cy="1936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4119" name="Line 259"/>
          <p:cNvSpPr>
            <a:spLocks noChangeShapeType="1"/>
          </p:cNvSpPr>
          <p:nvPr/>
        </p:nvSpPr>
        <p:spPr bwMode="auto">
          <a:xfrm>
            <a:off x="2665413" y="4237038"/>
            <a:ext cx="0" cy="1936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20" name="Line 260"/>
          <p:cNvSpPr>
            <a:spLocks noChangeShapeType="1"/>
          </p:cNvSpPr>
          <p:nvPr/>
        </p:nvSpPr>
        <p:spPr bwMode="auto">
          <a:xfrm>
            <a:off x="3311525" y="4237038"/>
            <a:ext cx="0" cy="1936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21" name="Line 261"/>
          <p:cNvSpPr>
            <a:spLocks noChangeShapeType="1"/>
          </p:cNvSpPr>
          <p:nvPr/>
        </p:nvSpPr>
        <p:spPr bwMode="auto">
          <a:xfrm>
            <a:off x="3967163" y="4237038"/>
            <a:ext cx="0" cy="1936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22" name="Line 262"/>
          <p:cNvSpPr>
            <a:spLocks noChangeShapeType="1"/>
          </p:cNvSpPr>
          <p:nvPr/>
        </p:nvSpPr>
        <p:spPr bwMode="auto">
          <a:xfrm>
            <a:off x="4602163" y="4237038"/>
            <a:ext cx="0" cy="1936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23" name="Line 263"/>
          <p:cNvSpPr>
            <a:spLocks noChangeShapeType="1"/>
          </p:cNvSpPr>
          <p:nvPr/>
        </p:nvSpPr>
        <p:spPr bwMode="auto">
          <a:xfrm>
            <a:off x="5245100" y="4237038"/>
            <a:ext cx="0" cy="1936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24" name="Line 264"/>
          <p:cNvSpPr>
            <a:spLocks noChangeShapeType="1"/>
          </p:cNvSpPr>
          <p:nvPr/>
        </p:nvSpPr>
        <p:spPr bwMode="auto">
          <a:xfrm>
            <a:off x="5907088" y="4237038"/>
            <a:ext cx="0" cy="1936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25" name="Line 265"/>
          <p:cNvSpPr>
            <a:spLocks noChangeShapeType="1"/>
          </p:cNvSpPr>
          <p:nvPr/>
        </p:nvSpPr>
        <p:spPr bwMode="auto">
          <a:xfrm>
            <a:off x="6554788" y="4237038"/>
            <a:ext cx="0" cy="1936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26" name="Line 267"/>
          <p:cNvSpPr>
            <a:spLocks noChangeShapeType="1"/>
          </p:cNvSpPr>
          <p:nvPr/>
        </p:nvSpPr>
        <p:spPr bwMode="auto">
          <a:xfrm>
            <a:off x="7192963" y="4237038"/>
            <a:ext cx="0" cy="1936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27" name="Line 268"/>
          <p:cNvSpPr>
            <a:spLocks noChangeShapeType="1"/>
          </p:cNvSpPr>
          <p:nvPr/>
        </p:nvSpPr>
        <p:spPr bwMode="auto">
          <a:xfrm>
            <a:off x="7843838" y="4237038"/>
            <a:ext cx="0" cy="1936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28" name="Line 269"/>
          <p:cNvSpPr>
            <a:spLocks noChangeShapeType="1"/>
          </p:cNvSpPr>
          <p:nvPr/>
        </p:nvSpPr>
        <p:spPr bwMode="auto">
          <a:xfrm>
            <a:off x="8489950" y="4237038"/>
            <a:ext cx="0" cy="1936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29" name="Line 270"/>
          <p:cNvSpPr>
            <a:spLocks noChangeShapeType="1"/>
          </p:cNvSpPr>
          <p:nvPr/>
        </p:nvSpPr>
        <p:spPr bwMode="auto">
          <a:xfrm>
            <a:off x="1370013" y="1657350"/>
            <a:ext cx="0" cy="25050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4130" name="Line 272"/>
          <p:cNvSpPr>
            <a:spLocks noChangeShapeType="1"/>
          </p:cNvSpPr>
          <p:nvPr/>
        </p:nvSpPr>
        <p:spPr bwMode="auto">
          <a:xfrm>
            <a:off x="1370013" y="4222750"/>
            <a:ext cx="0" cy="2127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4131" name="Text Box 275"/>
          <p:cNvSpPr txBox="1">
            <a:spLocks noChangeArrowheads="1"/>
          </p:cNvSpPr>
          <p:nvPr/>
        </p:nvSpPr>
        <p:spPr bwMode="auto">
          <a:xfrm>
            <a:off x="2039938" y="1111250"/>
            <a:ext cx="596900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/>
              <a:t>PLANIFI-</a:t>
            </a:r>
          </a:p>
          <a:p>
            <a:pPr algn="ctr"/>
            <a:r>
              <a:rPr lang="es-ES_tradnl" altLang="es-MX" sz="700"/>
              <a:t>CACIÓN</a:t>
            </a:r>
          </a:p>
          <a:p>
            <a:pPr algn="ctr"/>
            <a:r>
              <a:rPr lang="es-ES_tradnl" altLang="es-MX" sz="700"/>
              <a:t>FAMILIAR</a:t>
            </a:r>
            <a:endParaRPr lang="es-ES_tradnl" altLang="es-MX"/>
          </a:p>
        </p:txBody>
      </p:sp>
      <p:sp>
        <p:nvSpPr>
          <p:cNvPr id="4132" name="Text Box 276"/>
          <p:cNvSpPr txBox="1">
            <a:spLocks noChangeArrowheads="1"/>
          </p:cNvSpPr>
          <p:nvPr/>
        </p:nvSpPr>
        <p:spPr bwMode="auto">
          <a:xfrm>
            <a:off x="1374775" y="847725"/>
            <a:ext cx="58102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900"/>
              <a:t>TEMAS  DE  PLÁTICAS  Y  NÚMERO  DE  ASISTENTES</a:t>
            </a:r>
            <a:endParaRPr lang="es-ES_tradnl" altLang="es-MX"/>
          </a:p>
        </p:txBody>
      </p:sp>
      <p:sp>
        <p:nvSpPr>
          <p:cNvPr id="4133" name="Line 277"/>
          <p:cNvSpPr>
            <a:spLocks noChangeShapeType="1"/>
          </p:cNvSpPr>
          <p:nvPr/>
        </p:nvSpPr>
        <p:spPr bwMode="auto">
          <a:xfrm flipH="1">
            <a:off x="1365250" y="1073150"/>
            <a:ext cx="77787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34" name="Text Box 278"/>
          <p:cNvSpPr txBox="1">
            <a:spLocks noChangeArrowheads="1"/>
          </p:cNvSpPr>
          <p:nvPr/>
        </p:nvSpPr>
        <p:spPr bwMode="auto">
          <a:xfrm>
            <a:off x="4040188" y="1079500"/>
            <a:ext cx="11366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s-ES_tradnl" altLang="es-MX" sz="900"/>
              <a:t>ENFERMEDADES</a:t>
            </a:r>
            <a:endParaRPr lang="es-ES_tradnl" altLang="es-MX"/>
          </a:p>
        </p:txBody>
      </p:sp>
      <p:sp>
        <p:nvSpPr>
          <p:cNvPr id="4135" name="Line 279"/>
          <p:cNvSpPr>
            <a:spLocks noChangeShapeType="1"/>
          </p:cNvSpPr>
          <p:nvPr/>
        </p:nvSpPr>
        <p:spPr bwMode="auto">
          <a:xfrm flipH="1">
            <a:off x="0" y="835025"/>
            <a:ext cx="9144000" cy="0"/>
          </a:xfrm>
          <a:prstGeom prst="line">
            <a:avLst/>
          </a:prstGeom>
          <a:noFill/>
          <a:ln w="25399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36" name="Line 280"/>
          <p:cNvSpPr>
            <a:spLocks noChangeShapeType="1"/>
          </p:cNvSpPr>
          <p:nvPr/>
        </p:nvSpPr>
        <p:spPr bwMode="auto">
          <a:xfrm>
            <a:off x="0" y="1584325"/>
            <a:ext cx="914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37" name="Rectangle 281"/>
          <p:cNvSpPr>
            <a:spLocks noChangeArrowheads="1"/>
          </p:cNvSpPr>
          <p:nvPr/>
        </p:nvSpPr>
        <p:spPr bwMode="auto">
          <a:xfrm>
            <a:off x="19050" y="1139825"/>
            <a:ext cx="1352550" cy="23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900" b="1"/>
              <a:t>II. MÓDULO</a:t>
            </a:r>
            <a:endParaRPr lang="es-ES" altLang="es-MX" sz="900" b="1"/>
          </a:p>
        </p:txBody>
      </p:sp>
      <p:sp>
        <p:nvSpPr>
          <p:cNvPr id="4138" name="Line 282"/>
          <p:cNvSpPr>
            <a:spLocks noChangeShapeType="1"/>
          </p:cNvSpPr>
          <p:nvPr/>
        </p:nvSpPr>
        <p:spPr bwMode="auto">
          <a:xfrm>
            <a:off x="3311525" y="1081088"/>
            <a:ext cx="0" cy="4937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39" name="Line 283"/>
          <p:cNvSpPr>
            <a:spLocks noChangeShapeType="1"/>
          </p:cNvSpPr>
          <p:nvPr/>
        </p:nvSpPr>
        <p:spPr bwMode="auto">
          <a:xfrm>
            <a:off x="2665413" y="1066800"/>
            <a:ext cx="0" cy="520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40" name="Line 284"/>
          <p:cNvSpPr>
            <a:spLocks noChangeShapeType="1"/>
          </p:cNvSpPr>
          <p:nvPr/>
        </p:nvSpPr>
        <p:spPr bwMode="auto">
          <a:xfrm>
            <a:off x="5245100" y="1081088"/>
            <a:ext cx="0" cy="4905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41" name="Line 285"/>
          <p:cNvSpPr>
            <a:spLocks noChangeShapeType="1"/>
          </p:cNvSpPr>
          <p:nvPr/>
        </p:nvSpPr>
        <p:spPr bwMode="auto">
          <a:xfrm>
            <a:off x="5907088" y="1073150"/>
            <a:ext cx="0" cy="5032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42" name="Line 286"/>
          <p:cNvSpPr>
            <a:spLocks noChangeShapeType="1"/>
          </p:cNvSpPr>
          <p:nvPr/>
        </p:nvSpPr>
        <p:spPr bwMode="auto">
          <a:xfrm>
            <a:off x="8489950" y="1074738"/>
            <a:ext cx="0" cy="5064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43" name="Line 287"/>
          <p:cNvSpPr>
            <a:spLocks noChangeShapeType="1"/>
          </p:cNvSpPr>
          <p:nvPr/>
        </p:nvSpPr>
        <p:spPr bwMode="auto">
          <a:xfrm flipV="1">
            <a:off x="1365250" y="831850"/>
            <a:ext cx="0" cy="7350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44" name="Line 288"/>
          <p:cNvSpPr>
            <a:spLocks noChangeShapeType="1"/>
          </p:cNvSpPr>
          <p:nvPr/>
        </p:nvSpPr>
        <p:spPr bwMode="auto">
          <a:xfrm>
            <a:off x="2024063" y="1073150"/>
            <a:ext cx="0" cy="5032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45" name="Text Box 289"/>
          <p:cNvSpPr txBox="1">
            <a:spLocks noChangeArrowheads="1"/>
          </p:cNvSpPr>
          <p:nvPr/>
        </p:nvSpPr>
        <p:spPr bwMode="auto">
          <a:xfrm>
            <a:off x="1279525" y="1158875"/>
            <a:ext cx="8286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/>
              <a:t>SANEAMIENTO</a:t>
            </a:r>
          </a:p>
          <a:p>
            <a:pPr algn="ctr"/>
            <a:r>
              <a:rPr lang="es-ES_tradnl" altLang="es-MX" sz="700"/>
              <a:t>BÁSICO</a:t>
            </a:r>
            <a:endParaRPr lang="es-ES_tradnl" altLang="es-MX"/>
          </a:p>
        </p:txBody>
      </p:sp>
      <p:sp>
        <p:nvSpPr>
          <p:cNvPr id="4146" name="Text Box 290"/>
          <p:cNvSpPr txBox="1">
            <a:spLocks noChangeArrowheads="1"/>
          </p:cNvSpPr>
          <p:nvPr/>
        </p:nvSpPr>
        <p:spPr bwMode="auto">
          <a:xfrm>
            <a:off x="2643188" y="1165225"/>
            <a:ext cx="6270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/>
              <a:t>MATERNO</a:t>
            </a:r>
          </a:p>
          <a:p>
            <a:pPr algn="ctr"/>
            <a:r>
              <a:rPr lang="es-ES_tradnl" altLang="es-MX" sz="700"/>
              <a:t> INFANTIL</a:t>
            </a:r>
            <a:endParaRPr lang="es-ES_tradnl" altLang="es-MX"/>
          </a:p>
        </p:txBody>
      </p:sp>
      <p:sp>
        <p:nvSpPr>
          <p:cNvPr id="4147" name="Line 291"/>
          <p:cNvSpPr>
            <a:spLocks noChangeShapeType="1"/>
          </p:cNvSpPr>
          <p:nvPr/>
        </p:nvSpPr>
        <p:spPr bwMode="auto">
          <a:xfrm>
            <a:off x="3967163" y="1076325"/>
            <a:ext cx="0" cy="4953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48" name="Text Box 292"/>
          <p:cNvSpPr txBox="1">
            <a:spLocks noChangeArrowheads="1"/>
          </p:cNvSpPr>
          <p:nvPr/>
        </p:nvSpPr>
        <p:spPr bwMode="auto">
          <a:xfrm>
            <a:off x="3324225" y="1155700"/>
            <a:ext cx="5810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/>
              <a:t>VACUNA-</a:t>
            </a:r>
          </a:p>
          <a:p>
            <a:pPr algn="ctr"/>
            <a:r>
              <a:rPr lang="es-ES_tradnl" altLang="es-MX" sz="700"/>
              <a:t>CIÓN</a:t>
            </a:r>
            <a:endParaRPr lang="es-ES_tradnl" altLang="es-MX"/>
          </a:p>
        </p:txBody>
      </p:sp>
      <p:sp>
        <p:nvSpPr>
          <p:cNvPr id="4149" name="Line 293"/>
          <p:cNvSpPr>
            <a:spLocks noChangeShapeType="1"/>
          </p:cNvSpPr>
          <p:nvPr/>
        </p:nvSpPr>
        <p:spPr bwMode="auto">
          <a:xfrm>
            <a:off x="3967163" y="1290638"/>
            <a:ext cx="12779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50" name="Line 294"/>
          <p:cNvSpPr>
            <a:spLocks noChangeShapeType="1"/>
          </p:cNvSpPr>
          <p:nvPr/>
        </p:nvSpPr>
        <p:spPr bwMode="auto">
          <a:xfrm>
            <a:off x="4602163" y="1290638"/>
            <a:ext cx="0" cy="285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51" name="Text Box 295"/>
          <p:cNvSpPr txBox="1">
            <a:spLocks noChangeArrowheads="1"/>
          </p:cNvSpPr>
          <p:nvPr/>
        </p:nvSpPr>
        <p:spPr bwMode="auto">
          <a:xfrm>
            <a:off x="3952875" y="1323975"/>
            <a:ext cx="655638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s-ES_tradnl" altLang="es-MX" sz="700"/>
              <a:t>CRÓNICAS</a:t>
            </a:r>
            <a:endParaRPr lang="es-ES_tradnl" altLang="es-MX"/>
          </a:p>
        </p:txBody>
      </p:sp>
      <p:sp>
        <p:nvSpPr>
          <p:cNvPr id="4152" name="Text Box 297"/>
          <p:cNvSpPr txBox="1">
            <a:spLocks noChangeArrowheads="1"/>
          </p:cNvSpPr>
          <p:nvPr/>
        </p:nvSpPr>
        <p:spPr bwMode="auto">
          <a:xfrm>
            <a:off x="5183188" y="1069975"/>
            <a:ext cx="788987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/>
              <a:t>INFECCIONES</a:t>
            </a:r>
          </a:p>
          <a:p>
            <a:pPr algn="ctr"/>
            <a:r>
              <a:rPr lang="es-ES_tradnl" altLang="es-MX" sz="700"/>
              <a:t>RESPIRA-</a:t>
            </a:r>
          </a:p>
          <a:p>
            <a:pPr algn="ctr"/>
            <a:r>
              <a:rPr lang="es-ES_tradnl" altLang="es-MX" sz="700"/>
              <a:t>TORIAS</a:t>
            </a:r>
          </a:p>
          <a:p>
            <a:pPr algn="ctr"/>
            <a:r>
              <a:rPr lang="es-ES_tradnl" altLang="es-MX" sz="700"/>
              <a:t>AGUDAS</a:t>
            </a:r>
            <a:endParaRPr lang="es-ES_tradnl" altLang="es-MX"/>
          </a:p>
        </p:txBody>
      </p:sp>
      <p:sp>
        <p:nvSpPr>
          <p:cNvPr id="4153" name="Line 298"/>
          <p:cNvSpPr>
            <a:spLocks noChangeShapeType="1"/>
          </p:cNvSpPr>
          <p:nvPr/>
        </p:nvSpPr>
        <p:spPr bwMode="auto">
          <a:xfrm>
            <a:off x="6554788" y="1074738"/>
            <a:ext cx="0" cy="5095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54" name="Line 299"/>
          <p:cNvSpPr>
            <a:spLocks noChangeShapeType="1"/>
          </p:cNvSpPr>
          <p:nvPr/>
        </p:nvSpPr>
        <p:spPr bwMode="auto">
          <a:xfrm>
            <a:off x="7189788" y="839788"/>
            <a:ext cx="0" cy="7429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55" name="Text Box 300"/>
          <p:cNvSpPr txBox="1">
            <a:spLocks noChangeArrowheads="1"/>
          </p:cNvSpPr>
          <p:nvPr/>
        </p:nvSpPr>
        <p:spPr bwMode="auto">
          <a:xfrm>
            <a:off x="5892800" y="1222375"/>
            <a:ext cx="681038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s-ES_tradnl" altLang="es-MX" sz="700"/>
              <a:t>NUTRICIÓN</a:t>
            </a:r>
            <a:endParaRPr lang="es-ES_tradnl" altLang="es-MX"/>
          </a:p>
        </p:txBody>
      </p:sp>
      <p:sp>
        <p:nvSpPr>
          <p:cNvPr id="4156" name="Text Box 301"/>
          <p:cNvSpPr txBox="1">
            <a:spLocks noChangeArrowheads="1"/>
          </p:cNvSpPr>
          <p:nvPr/>
        </p:nvSpPr>
        <p:spPr bwMode="auto">
          <a:xfrm>
            <a:off x="6632575" y="1216025"/>
            <a:ext cx="441325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s-ES_tradnl" altLang="es-MX" sz="700"/>
              <a:t>OTRO</a:t>
            </a:r>
            <a:endParaRPr lang="es-ES_tradnl" altLang="es-MX"/>
          </a:p>
        </p:txBody>
      </p:sp>
      <p:sp>
        <p:nvSpPr>
          <p:cNvPr id="4157" name="Line 302"/>
          <p:cNvSpPr>
            <a:spLocks noChangeShapeType="1"/>
          </p:cNvSpPr>
          <p:nvPr/>
        </p:nvSpPr>
        <p:spPr bwMode="auto">
          <a:xfrm>
            <a:off x="7843838" y="1073150"/>
            <a:ext cx="0" cy="5016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58" name="Text Box 303"/>
          <p:cNvSpPr txBox="1">
            <a:spLocks noChangeArrowheads="1"/>
          </p:cNvSpPr>
          <p:nvPr/>
        </p:nvSpPr>
        <p:spPr bwMode="auto">
          <a:xfrm>
            <a:off x="7188200" y="849313"/>
            <a:ext cx="19558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900"/>
              <a:t>MADRES CAPACITADAS</a:t>
            </a:r>
            <a:endParaRPr lang="es-ES_tradnl" altLang="es-MX"/>
          </a:p>
        </p:txBody>
      </p:sp>
      <p:sp>
        <p:nvSpPr>
          <p:cNvPr id="4159" name="Text Box 304"/>
          <p:cNvSpPr txBox="1">
            <a:spLocks noChangeArrowheads="1"/>
          </p:cNvSpPr>
          <p:nvPr/>
        </p:nvSpPr>
        <p:spPr bwMode="auto">
          <a:xfrm>
            <a:off x="7153275" y="1098550"/>
            <a:ext cx="723900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/>
              <a:t>ENFERME-</a:t>
            </a:r>
          </a:p>
          <a:p>
            <a:pPr algn="ctr"/>
            <a:r>
              <a:rPr lang="es-ES_tradnl" altLang="es-MX" sz="700"/>
              <a:t>DADES</a:t>
            </a:r>
          </a:p>
          <a:p>
            <a:pPr algn="ctr"/>
            <a:r>
              <a:rPr lang="es-ES_tradnl" altLang="es-MX" sz="700"/>
              <a:t>DIARREICAS</a:t>
            </a:r>
            <a:endParaRPr lang="es-ES_tradnl" altLang="es-MX"/>
          </a:p>
        </p:txBody>
      </p:sp>
      <p:sp>
        <p:nvSpPr>
          <p:cNvPr id="4160" name="Text Box 305"/>
          <p:cNvSpPr txBox="1">
            <a:spLocks noChangeArrowheads="1"/>
          </p:cNvSpPr>
          <p:nvPr/>
        </p:nvSpPr>
        <p:spPr bwMode="auto">
          <a:xfrm>
            <a:off x="7777163" y="1074738"/>
            <a:ext cx="788987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/>
              <a:t>INFECCIONES</a:t>
            </a:r>
          </a:p>
          <a:p>
            <a:pPr algn="ctr"/>
            <a:r>
              <a:rPr lang="es-ES_tradnl" altLang="es-MX" sz="700"/>
              <a:t>RESPIRA-</a:t>
            </a:r>
          </a:p>
          <a:p>
            <a:pPr algn="ctr"/>
            <a:r>
              <a:rPr lang="es-ES_tradnl" altLang="es-MX" sz="700"/>
              <a:t>TORIAS</a:t>
            </a:r>
          </a:p>
          <a:p>
            <a:pPr algn="ctr"/>
            <a:r>
              <a:rPr lang="es-ES_tradnl" altLang="es-MX" sz="700"/>
              <a:t>AGUDAS</a:t>
            </a:r>
            <a:endParaRPr lang="es-ES_tradnl" altLang="es-MX"/>
          </a:p>
        </p:txBody>
      </p:sp>
      <p:sp>
        <p:nvSpPr>
          <p:cNvPr id="4161" name="Text Box 306"/>
          <p:cNvSpPr txBox="1">
            <a:spLocks noChangeArrowheads="1"/>
          </p:cNvSpPr>
          <p:nvPr/>
        </p:nvSpPr>
        <p:spPr bwMode="auto">
          <a:xfrm>
            <a:off x="8480425" y="1219200"/>
            <a:ext cx="692150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s-ES_tradnl" altLang="es-MX" sz="700"/>
              <a:t>NUTRICIÓN</a:t>
            </a:r>
            <a:endParaRPr lang="es-ES_tradnl" altLang="es-MX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iseño predeterminad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_tradnl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_tradnl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5899</TotalTime>
  <Words>126</Words>
  <Application>Microsoft Office PowerPoint</Application>
  <PresentationFormat>Carta (216 x 279 mm)</PresentationFormat>
  <Paragraphs>85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5" baseType="lpstr">
      <vt:lpstr>Arial</vt:lpstr>
      <vt:lpstr>Times New Roman</vt:lpstr>
      <vt:lpstr>Diseño predeterminado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Sin título de diapositiva</dc:title>
  <dc:creator>Conformación e Integración de Bases de Datos</dc:creator>
  <cp:lastModifiedBy>Alicia Mercado Sandoval</cp:lastModifiedBy>
  <cp:revision>190</cp:revision>
  <cp:lastPrinted>2001-10-24T19:50:12Z</cp:lastPrinted>
  <dcterms:created xsi:type="dcterms:W3CDTF">1999-03-16T19:31:02Z</dcterms:created>
  <dcterms:modified xsi:type="dcterms:W3CDTF">2016-10-18T17:52:09Z</dcterms:modified>
</cp:coreProperties>
</file>